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2"/>
  </p:notesMasterIdLst>
  <p:sldIdLst>
    <p:sldId id="285" r:id="rId5"/>
    <p:sldId id="287" r:id="rId6"/>
    <p:sldId id="320" r:id="rId7"/>
    <p:sldId id="321" r:id="rId8"/>
    <p:sldId id="322" r:id="rId9"/>
    <p:sldId id="344" r:id="rId10"/>
    <p:sldId id="323" r:id="rId11"/>
    <p:sldId id="324" r:id="rId12"/>
    <p:sldId id="354" r:id="rId13"/>
    <p:sldId id="355" r:id="rId14"/>
    <p:sldId id="356" r:id="rId15"/>
    <p:sldId id="357" r:id="rId16"/>
    <p:sldId id="325" r:id="rId17"/>
    <p:sldId id="346" r:id="rId18"/>
    <p:sldId id="347" r:id="rId19"/>
    <p:sldId id="348" r:id="rId20"/>
    <p:sldId id="349" r:id="rId21"/>
    <p:sldId id="350" r:id="rId22"/>
    <p:sldId id="326" r:id="rId23"/>
    <p:sldId id="327" r:id="rId24"/>
    <p:sldId id="328" r:id="rId25"/>
    <p:sldId id="329" r:id="rId26"/>
    <p:sldId id="330" r:id="rId27"/>
    <p:sldId id="331" r:id="rId28"/>
    <p:sldId id="332" r:id="rId29"/>
    <p:sldId id="353" r:id="rId30"/>
    <p:sldId id="334" r:id="rId31"/>
    <p:sldId id="335" r:id="rId32"/>
    <p:sldId id="336" r:id="rId33"/>
    <p:sldId id="345" r:id="rId34"/>
    <p:sldId id="351" r:id="rId35"/>
    <p:sldId id="361" r:id="rId36"/>
    <p:sldId id="333" r:id="rId37"/>
    <p:sldId id="337" r:id="rId38"/>
    <p:sldId id="338" r:id="rId39"/>
    <p:sldId id="319" r:id="rId40"/>
    <p:sldId id="339" r:id="rId41"/>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1C29"/>
    <a:srgbClr val="D32F2F"/>
    <a:srgbClr val="2C3E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19" autoAdjust="0"/>
    <p:restoredTop sz="94656"/>
  </p:normalViewPr>
  <p:slideViewPr>
    <p:cSldViewPr snapToGrid="0" showGuides="1">
      <p:cViewPr varScale="1">
        <p:scale>
          <a:sx n="69" d="100"/>
          <a:sy n="69" d="100"/>
        </p:scale>
        <p:origin x="630" y="84"/>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013EF-AA46-41D5-93C2-36F7A5EF5D89}" type="datetimeFigureOut">
              <a:rPr lang="zh-CN" altLang="en-US" smtClean="0"/>
              <a:t>2022/9/5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04242-42E4-462F-B9A6-468AC33D61A2}" type="slidenum">
              <a:rPr lang="zh-CN" altLang="en-US" smtClean="0"/>
              <a:t>‹#›</a:t>
            </a:fld>
            <a:endParaRPr lang="zh-CN" altLang="en-US"/>
          </a:p>
        </p:txBody>
      </p:sp>
    </p:spTree>
    <p:extLst>
      <p:ext uri="{BB962C8B-B14F-4D97-AF65-F5344CB8AC3E}">
        <p14:creationId xmlns:p14="http://schemas.microsoft.com/office/powerpoint/2010/main" val="924361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104242-42E4-462F-B9A6-468AC33D61A2}" type="slidenum">
              <a:rPr lang="zh-CN" altLang="en-US" smtClean="0"/>
              <a:t>1</a:t>
            </a:fld>
            <a:endParaRPr lang="zh-CN" altLang="en-US"/>
          </a:p>
        </p:txBody>
      </p:sp>
    </p:spTree>
    <p:extLst>
      <p:ext uri="{BB962C8B-B14F-4D97-AF65-F5344CB8AC3E}">
        <p14:creationId xmlns:p14="http://schemas.microsoft.com/office/powerpoint/2010/main" val="1514020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10</a:t>
            </a:fld>
            <a:endParaRPr lang="zh-CN" altLang="en-US"/>
          </a:p>
        </p:txBody>
      </p:sp>
    </p:spTree>
    <p:extLst>
      <p:ext uri="{BB962C8B-B14F-4D97-AF65-F5344CB8AC3E}">
        <p14:creationId xmlns:p14="http://schemas.microsoft.com/office/powerpoint/2010/main" val="253260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11</a:t>
            </a:fld>
            <a:endParaRPr lang="zh-CN" altLang="en-US"/>
          </a:p>
        </p:txBody>
      </p:sp>
    </p:spTree>
    <p:extLst>
      <p:ext uri="{BB962C8B-B14F-4D97-AF65-F5344CB8AC3E}">
        <p14:creationId xmlns:p14="http://schemas.microsoft.com/office/powerpoint/2010/main" val="3781755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12</a:t>
            </a:fld>
            <a:endParaRPr lang="zh-CN" altLang="en-US"/>
          </a:p>
        </p:txBody>
      </p:sp>
    </p:spTree>
    <p:extLst>
      <p:ext uri="{BB962C8B-B14F-4D97-AF65-F5344CB8AC3E}">
        <p14:creationId xmlns:p14="http://schemas.microsoft.com/office/powerpoint/2010/main" val="753510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13</a:t>
            </a:fld>
            <a:endParaRPr lang="zh-CN" altLang="en-US"/>
          </a:p>
        </p:txBody>
      </p:sp>
    </p:spTree>
    <p:extLst>
      <p:ext uri="{BB962C8B-B14F-4D97-AF65-F5344CB8AC3E}">
        <p14:creationId xmlns:p14="http://schemas.microsoft.com/office/powerpoint/2010/main" val="2446658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14</a:t>
            </a:fld>
            <a:endParaRPr lang="zh-CN" altLang="en-US"/>
          </a:p>
        </p:txBody>
      </p:sp>
    </p:spTree>
    <p:extLst>
      <p:ext uri="{BB962C8B-B14F-4D97-AF65-F5344CB8AC3E}">
        <p14:creationId xmlns:p14="http://schemas.microsoft.com/office/powerpoint/2010/main" val="3906454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15</a:t>
            </a:fld>
            <a:endParaRPr lang="zh-CN" altLang="en-US"/>
          </a:p>
        </p:txBody>
      </p:sp>
    </p:spTree>
    <p:extLst>
      <p:ext uri="{BB962C8B-B14F-4D97-AF65-F5344CB8AC3E}">
        <p14:creationId xmlns:p14="http://schemas.microsoft.com/office/powerpoint/2010/main" val="584713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16</a:t>
            </a:fld>
            <a:endParaRPr lang="zh-CN" altLang="en-US"/>
          </a:p>
        </p:txBody>
      </p:sp>
    </p:spTree>
    <p:extLst>
      <p:ext uri="{BB962C8B-B14F-4D97-AF65-F5344CB8AC3E}">
        <p14:creationId xmlns:p14="http://schemas.microsoft.com/office/powerpoint/2010/main" val="3502885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17</a:t>
            </a:fld>
            <a:endParaRPr lang="zh-CN" altLang="en-US"/>
          </a:p>
        </p:txBody>
      </p:sp>
    </p:spTree>
    <p:extLst>
      <p:ext uri="{BB962C8B-B14F-4D97-AF65-F5344CB8AC3E}">
        <p14:creationId xmlns:p14="http://schemas.microsoft.com/office/powerpoint/2010/main" val="4059032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18</a:t>
            </a:fld>
            <a:endParaRPr lang="zh-CN" altLang="en-US"/>
          </a:p>
        </p:txBody>
      </p:sp>
    </p:spTree>
    <p:extLst>
      <p:ext uri="{BB962C8B-B14F-4D97-AF65-F5344CB8AC3E}">
        <p14:creationId xmlns:p14="http://schemas.microsoft.com/office/powerpoint/2010/main" val="939242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19</a:t>
            </a:fld>
            <a:endParaRPr lang="zh-CN" altLang="en-US"/>
          </a:p>
        </p:txBody>
      </p:sp>
    </p:spTree>
    <p:extLst>
      <p:ext uri="{BB962C8B-B14F-4D97-AF65-F5344CB8AC3E}">
        <p14:creationId xmlns:p14="http://schemas.microsoft.com/office/powerpoint/2010/main" val="510938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2</a:t>
            </a:fld>
            <a:endParaRPr lang="zh-CN" altLang="en-US"/>
          </a:p>
        </p:txBody>
      </p:sp>
    </p:spTree>
    <p:extLst>
      <p:ext uri="{BB962C8B-B14F-4D97-AF65-F5344CB8AC3E}">
        <p14:creationId xmlns:p14="http://schemas.microsoft.com/office/powerpoint/2010/main" val="695663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20</a:t>
            </a:fld>
            <a:endParaRPr lang="zh-CN" altLang="en-US"/>
          </a:p>
        </p:txBody>
      </p:sp>
    </p:spTree>
    <p:extLst>
      <p:ext uri="{BB962C8B-B14F-4D97-AF65-F5344CB8AC3E}">
        <p14:creationId xmlns:p14="http://schemas.microsoft.com/office/powerpoint/2010/main" val="3525370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21</a:t>
            </a:fld>
            <a:endParaRPr lang="zh-CN" altLang="en-US"/>
          </a:p>
        </p:txBody>
      </p:sp>
    </p:spTree>
    <p:extLst>
      <p:ext uri="{BB962C8B-B14F-4D97-AF65-F5344CB8AC3E}">
        <p14:creationId xmlns:p14="http://schemas.microsoft.com/office/powerpoint/2010/main" val="4192655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22</a:t>
            </a:fld>
            <a:endParaRPr lang="zh-CN" altLang="en-US"/>
          </a:p>
        </p:txBody>
      </p:sp>
    </p:spTree>
    <p:extLst>
      <p:ext uri="{BB962C8B-B14F-4D97-AF65-F5344CB8AC3E}">
        <p14:creationId xmlns:p14="http://schemas.microsoft.com/office/powerpoint/2010/main" val="2243342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23</a:t>
            </a:fld>
            <a:endParaRPr lang="zh-CN" altLang="en-US"/>
          </a:p>
        </p:txBody>
      </p:sp>
    </p:spTree>
    <p:extLst>
      <p:ext uri="{BB962C8B-B14F-4D97-AF65-F5344CB8AC3E}">
        <p14:creationId xmlns:p14="http://schemas.microsoft.com/office/powerpoint/2010/main" val="1070829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24</a:t>
            </a:fld>
            <a:endParaRPr lang="zh-CN" altLang="en-US"/>
          </a:p>
        </p:txBody>
      </p:sp>
    </p:spTree>
    <p:extLst>
      <p:ext uri="{BB962C8B-B14F-4D97-AF65-F5344CB8AC3E}">
        <p14:creationId xmlns:p14="http://schemas.microsoft.com/office/powerpoint/2010/main" val="228235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25</a:t>
            </a:fld>
            <a:endParaRPr lang="zh-CN" altLang="en-US"/>
          </a:p>
        </p:txBody>
      </p:sp>
    </p:spTree>
    <p:extLst>
      <p:ext uri="{BB962C8B-B14F-4D97-AF65-F5344CB8AC3E}">
        <p14:creationId xmlns:p14="http://schemas.microsoft.com/office/powerpoint/2010/main" val="41949270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26</a:t>
            </a:fld>
            <a:endParaRPr lang="zh-CN" altLang="en-US"/>
          </a:p>
        </p:txBody>
      </p:sp>
    </p:spTree>
    <p:extLst>
      <p:ext uri="{BB962C8B-B14F-4D97-AF65-F5344CB8AC3E}">
        <p14:creationId xmlns:p14="http://schemas.microsoft.com/office/powerpoint/2010/main" val="29597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32</a:t>
            </a:fld>
            <a:endParaRPr lang="zh-CN" altLang="en-US"/>
          </a:p>
        </p:txBody>
      </p:sp>
    </p:spTree>
    <p:extLst>
      <p:ext uri="{BB962C8B-B14F-4D97-AF65-F5344CB8AC3E}">
        <p14:creationId xmlns:p14="http://schemas.microsoft.com/office/powerpoint/2010/main" val="1014424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33</a:t>
            </a:fld>
            <a:endParaRPr lang="zh-CN" altLang="en-US"/>
          </a:p>
        </p:txBody>
      </p:sp>
    </p:spTree>
    <p:extLst>
      <p:ext uri="{BB962C8B-B14F-4D97-AF65-F5344CB8AC3E}">
        <p14:creationId xmlns:p14="http://schemas.microsoft.com/office/powerpoint/2010/main" val="3824032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34</a:t>
            </a:fld>
            <a:endParaRPr lang="zh-CN" altLang="en-US"/>
          </a:p>
        </p:txBody>
      </p:sp>
    </p:spTree>
    <p:extLst>
      <p:ext uri="{BB962C8B-B14F-4D97-AF65-F5344CB8AC3E}">
        <p14:creationId xmlns:p14="http://schemas.microsoft.com/office/powerpoint/2010/main" val="17011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3</a:t>
            </a:fld>
            <a:endParaRPr lang="zh-CN" altLang="en-US"/>
          </a:p>
        </p:txBody>
      </p:sp>
    </p:spTree>
    <p:extLst>
      <p:ext uri="{BB962C8B-B14F-4D97-AF65-F5344CB8AC3E}">
        <p14:creationId xmlns:p14="http://schemas.microsoft.com/office/powerpoint/2010/main" val="961271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35</a:t>
            </a:fld>
            <a:endParaRPr lang="zh-CN" altLang="en-US"/>
          </a:p>
        </p:txBody>
      </p:sp>
    </p:spTree>
    <p:extLst>
      <p:ext uri="{BB962C8B-B14F-4D97-AF65-F5344CB8AC3E}">
        <p14:creationId xmlns:p14="http://schemas.microsoft.com/office/powerpoint/2010/main" val="4793600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36</a:t>
            </a:fld>
            <a:endParaRPr lang="zh-CN" altLang="en-US"/>
          </a:p>
        </p:txBody>
      </p:sp>
    </p:spTree>
    <p:extLst>
      <p:ext uri="{BB962C8B-B14F-4D97-AF65-F5344CB8AC3E}">
        <p14:creationId xmlns:p14="http://schemas.microsoft.com/office/powerpoint/2010/main" val="923476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37</a:t>
            </a:fld>
            <a:endParaRPr lang="zh-CN" altLang="en-US"/>
          </a:p>
        </p:txBody>
      </p:sp>
    </p:spTree>
    <p:extLst>
      <p:ext uri="{BB962C8B-B14F-4D97-AF65-F5344CB8AC3E}">
        <p14:creationId xmlns:p14="http://schemas.microsoft.com/office/powerpoint/2010/main" val="779677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4</a:t>
            </a:fld>
            <a:endParaRPr lang="zh-CN" altLang="en-US"/>
          </a:p>
        </p:txBody>
      </p:sp>
    </p:spTree>
    <p:extLst>
      <p:ext uri="{BB962C8B-B14F-4D97-AF65-F5344CB8AC3E}">
        <p14:creationId xmlns:p14="http://schemas.microsoft.com/office/powerpoint/2010/main" val="146622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5</a:t>
            </a:fld>
            <a:endParaRPr lang="zh-CN" altLang="en-US"/>
          </a:p>
        </p:txBody>
      </p:sp>
    </p:spTree>
    <p:extLst>
      <p:ext uri="{BB962C8B-B14F-4D97-AF65-F5344CB8AC3E}">
        <p14:creationId xmlns:p14="http://schemas.microsoft.com/office/powerpoint/2010/main" val="2250118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6</a:t>
            </a:fld>
            <a:endParaRPr lang="zh-CN" altLang="en-US"/>
          </a:p>
        </p:txBody>
      </p:sp>
    </p:spTree>
    <p:extLst>
      <p:ext uri="{BB962C8B-B14F-4D97-AF65-F5344CB8AC3E}">
        <p14:creationId xmlns:p14="http://schemas.microsoft.com/office/powerpoint/2010/main" val="596115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7</a:t>
            </a:fld>
            <a:endParaRPr lang="zh-CN" altLang="en-US"/>
          </a:p>
        </p:txBody>
      </p:sp>
    </p:spTree>
    <p:extLst>
      <p:ext uri="{BB962C8B-B14F-4D97-AF65-F5344CB8AC3E}">
        <p14:creationId xmlns:p14="http://schemas.microsoft.com/office/powerpoint/2010/main" val="3715311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8</a:t>
            </a:fld>
            <a:endParaRPr lang="zh-CN" altLang="en-US"/>
          </a:p>
        </p:txBody>
      </p:sp>
    </p:spTree>
    <p:extLst>
      <p:ext uri="{BB962C8B-B14F-4D97-AF65-F5344CB8AC3E}">
        <p14:creationId xmlns:p14="http://schemas.microsoft.com/office/powerpoint/2010/main" val="900063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9</a:t>
            </a:fld>
            <a:endParaRPr lang="zh-CN" altLang="en-US"/>
          </a:p>
        </p:txBody>
      </p:sp>
    </p:spTree>
    <p:extLst>
      <p:ext uri="{BB962C8B-B14F-4D97-AF65-F5344CB8AC3E}">
        <p14:creationId xmlns:p14="http://schemas.microsoft.com/office/powerpoint/2010/main" val="23184659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5749"/>
          <a:stretch/>
        </p:blipFill>
        <p:spPr>
          <a:xfrm>
            <a:off x="7958798" y="3443288"/>
            <a:ext cx="4233201" cy="3414712"/>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60730" y="233160"/>
            <a:ext cx="2708031" cy="835449"/>
          </a:xfrm>
          <a:prstGeom prst="rect">
            <a:avLst/>
          </a:prstGeom>
        </p:spPr>
      </p:pic>
      <p:sp>
        <p:nvSpPr>
          <p:cNvPr id="4" name="文本框 4"/>
          <p:cNvSpPr txBox="1"/>
          <p:nvPr userDrawn="1"/>
        </p:nvSpPr>
        <p:spPr>
          <a:xfrm>
            <a:off x="4760730" y="1103916"/>
            <a:ext cx="2809295" cy="338554"/>
          </a:xfrm>
          <a:prstGeom prst="rect">
            <a:avLst/>
          </a:prstGeom>
          <a:noFill/>
        </p:spPr>
        <p:txBody>
          <a:bodyPr wrap="none" rtlCol="0">
            <a:spAutoFit/>
            <a:scene3d>
              <a:camera prst="orthographicFront"/>
              <a:lightRig rig="threePt" dir="t"/>
            </a:scene3d>
            <a:sp3d contourW="12700"/>
          </a:bodyPr>
          <a:lstStyle/>
          <a:p>
            <a:r>
              <a:rPr lang="en-US" altLang="zh-CN" sz="1600" b="1" u="sng" dirty="0">
                <a:solidFill>
                  <a:srgbClr val="D51C29"/>
                </a:solidFill>
                <a:latin typeface="Calibri" panose="020F0502020204030204" pitchFamily="34" charset="0"/>
              </a:rPr>
              <a:t>KHOA CÔNG</a:t>
            </a:r>
            <a:r>
              <a:rPr lang="en-US" altLang="zh-CN" sz="1600" b="1" u="sng" baseline="0" dirty="0">
                <a:solidFill>
                  <a:srgbClr val="D51C29"/>
                </a:solidFill>
                <a:latin typeface="Calibri" panose="020F0502020204030204" pitchFamily="34" charset="0"/>
              </a:rPr>
              <a:t> NGHỆ THÔNG TIN</a:t>
            </a:r>
            <a:endParaRPr lang="en-US" altLang="zh-CN" sz="1600" b="1" u="sng" dirty="0">
              <a:solidFill>
                <a:srgbClr val="D51C29"/>
              </a:solidFill>
              <a:latin typeface="Calibri" panose="020F0502020204030204" pitchFamily="34" charset="0"/>
            </a:endParaRPr>
          </a:p>
        </p:txBody>
      </p:sp>
      <p:pic>
        <p:nvPicPr>
          <p:cNvPr id="6"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 y="1521978"/>
            <a:ext cx="2213113" cy="2599729"/>
          </a:xfrm>
          <a:prstGeom prst="rect">
            <a:avLst/>
          </a:prstGeom>
        </p:spPr>
      </p:pic>
      <p:pic>
        <p:nvPicPr>
          <p:cNvPr id="7"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10800000" flipH="1">
            <a:off x="11313172" y="0"/>
            <a:ext cx="878828" cy="891928"/>
          </a:xfrm>
          <a:prstGeom prst="rect">
            <a:avLst/>
          </a:prstGeom>
        </p:spPr>
      </p:pic>
      <p:sp>
        <p:nvSpPr>
          <p:cNvPr id="10" name="Rectangle 9"/>
          <p:cNvSpPr/>
          <p:nvPr userDrawn="1"/>
        </p:nvSpPr>
        <p:spPr>
          <a:xfrm>
            <a:off x="0" y="0"/>
            <a:ext cx="12192000" cy="68580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55650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188415"/>
            <a:ext cx="4463844" cy="6669586"/>
          </a:xfrm>
          <a:prstGeom prst="rect">
            <a:avLst/>
          </a:prstGeom>
        </p:spPr>
      </p:pic>
    </p:spTree>
    <p:extLst>
      <p:ext uri="{BB962C8B-B14F-4D97-AF65-F5344CB8AC3E}">
        <p14:creationId xmlns:p14="http://schemas.microsoft.com/office/powerpoint/2010/main" val="56560689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757925"/>
            <a:ext cx="6096000" cy="55508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0169" y="218874"/>
            <a:ext cx="2268720" cy="666951"/>
          </a:xfrm>
          <a:prstGeom prst="rect">
            <a:avLst/>
          </a:prstGeom>
        </p:spPr>
      </p:pic>
      <p:sp>
        <p:nvSpPr>
          <p:cNvPr id="8" name="文本框 4"/>
          <p:cNvSpPr txBox="1"/>
          <p:nvPr userDrawn="1"/>
        </p:nvSpPr>
        <p:spPr>
          <a:xfrm>
            <a:off x="159762" y="885825"/>
            <a:ext cx="2569542" cy="307777"/>
          </a:xfrm>
          <a:prstGeom prst="rect">
            <a:avLst/>
          </a:prstGeom>
          <a:noFill/>
        </p:spPr>
        <p:txBody>
          <a:bodyPr wrap="square" rtlCol="0">
            <a:spAutoFit/>
            <a:scene3d>
              <a:camera prst="orthographicFront"/>
              <a:lightRig rig="threePt" dir="t"/>
            </a:scene3d>
            <a:sp3d contourW="12700"/>
          </a:bodyPr>
          <a:lstStyle/>
          <a:p>
            <a:r>
              <a:rPr lang="en-US" altLang="zh-CN" sz="1400" b="1" u="sng" dirty="0">
                <a:solidFill>
                  <a:srgbClr val="D51C29"/>
                </a:solidFill>
                <a:latin typeface="Calibri" panose="020F0502020204030204" pitchFamily="34" charset="0"/>
              </a:rPr>
              <a:t>KHOA CÔNG</a:t>
            </a:r>
            <a:r>
              <a:rPr lang="en-US" altLang="zh-CN" sz="1400" b="1" u="sng" baseline="0" dirty="0">
                <a:solidFill>
                  <a:srgbClr val="D51C29"/>
                </a:solidFill>
                <a:latin typeface="Calibri" panose="020F0502020204030204" pitchFamily="34" charset="0"/>
              </a:rPr>
              <a:t> NGHỆ THÔNG TIN</a:t>
            </a:r>
            <a:endParaRPr lang="en-US" altLang="zh-CN" sz="1400" b="1" u="sng" dirty="0">
              <a:solidFill>
                <a:srgbClr val="D51C29"/>
              </a:solidFill>
              <a:latin typeface="Calibri" panose="020F0502020204030204" pitchFamily="34" charset="0"/>
            </a:endParaRPr>
          </a:p>
        </p:txBody>
      </p:sp>
    </p:spTree>
    <p:extLst>
      <p:ext uri="{BB962C8B-B14F-4D97-AF65-F5344CB8AC3E}">
        <p14:creationId xmlns:p14="http://schemas.microsoft.com/office/powerpoint/2010/main" val="393834025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81049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698623" y="2746373"/>
            <a:ext cx="2187580" cy="2187580"/>
          </a:xfrm>
          <a:custGeom>
            <a:avLst/>
            <a:gdLst>
              <a:gd name="connsiteX0" fmla="*/ 1093790 w 2187580"/>
              <a:gd name="connsiteY0" fmla="*/ 0 h 2187580"/>
              <a:gd name="connsiteX1" fmla="*/ 2187580 w 2187580"/>
              <a:gd name="connsiteY1" fmla="*/ 1093790 h 2187580"/>
              <a:gd name="connsiteX2" fmla="*/ 1093790 w 2187580"/>
              <a:gd name="connsiteY2" fmla="*/ 2187580 h 2187580"/>
              <a:gd name="connsiteX3" fmla="*/ 0 w 2187580"/>
              <a:gd name="connsiteY3" fmla="*/ 1093790 h 2187580"/>
              <a:gd name="connsiteX4" fmla="*/ 1093790 w 2187580"/>
              <a:gd name="connsiteY4" fmla="*/ 0 h 2187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580" h="2187580">
                <a:moveTo>
                  <a:pt x="1093790" y="0"/>
                </a:moveTo>
                <a:cubicBezTo>
                  <a:pt x="1697874" y="0"/>
                  <a:pt x="2187580" y="489706"/>
                  <a:pt x="2187580" y="1093790"/>
                </a:cubicBezTo>
                <a:cubicBezTo>
                  <a:pt x="2187580" y="1697874"/>
                  <a:pt x="1697874" y="2187580"/>
                  <a:pt x="1093790" y="2187580"/>
                </a:cubicBezTo>
                <a:cubicBezTo>
                  <a:pt x="489706" y="2187580"/>
                  <a:pt x="0" y="1697874"/>
                  <a:pt x="0" y="1093790"/>
                </a:cubicBezTo>
                <a:cubicBezTo>
                  <a:pt x="0" y="489706"/>
                  <a:pt x="489706" y="0"/>
                  <a:pt x="109379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62456418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flipH="1">
            <a:off x="0" y="0"/>
            <a:ext cx="1557766" cy="1418446"/>
          </a:xfrm>
          <a:prstGeom prst="rect">
            <a:avLst/>
          </a:prstGeom>
        </p:spPr>
      </p:pic>
      <p:sp>
        <p:nvSpPr>
          <p:cNvPr id="3" name="文本框 2"/>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
        <p:nvSpPr>
          <p:cNvPr id="4" name="TextBox 3"/>
          <p:cNvSpPr txBox="1"/>
          <p:nvPr userDrawn="1"/>
        </p:nvSpPr>
        <p:spPr>
          <a:xfrm>
            <a:off x="11602899" y="6287572"/>
            <a:ext cx="474810" cy="369332"/>
          </a:xfrm>
          <a:prstGeom prst="rect">
            <a:avLst/>
          </a:prstGeom>
          <a:noFill/>
        </p:spPr>
        <p:txBody>
          <a:bodyPr wrap="none" rtlCol="0">
            <a:spAutoFit/>
          </a:bodyPr>
          <a:lstStyle/>
          <a:p>
            <a:fld id="{32052700-9C14-40BB-AC4A-3575FEFBB826}" type="slidenum">
              <a:rPr lang="en-US" b="1" smtClean="0">
                <a:latin typeface="Cambria" panose="02040503050406030204" pitchFamily="18" charset="0"/>
              </a:rPr>
              <a:t>‹#›</a:t>
            </a:fld>
            <a:endParaRPr lang="en-US" b="1" dirty="0">
              <a:latin typeface="Cambria" panose="02040503050406030204" pitchFamily="18" charset="0"/>
            </a:endParaRPr>
          </a:p>
        </p:txBody>
      </p:sp>
      <p:cxnSp>
        <p:nvCxnSpPr>
          <p:cNvPr id="5" name="Straight Connector 4"/>
          <p:cNvCxnSpPr/>
          <p:nvPr userDrawn="1"/>
        </p:nvCxnSpPr>
        <p:spPr>
          <a:xfrm flipV="1">
            <a:off x="0" y="6457950"/>
            <a:ext cx="11458575" cy="14288"/>
          </a:xfrm>
          <a:prstGeom prst="line">
            <a:avLst/>
          </a:prstGeom>
          <a:ln w="28575">
            <a:solidFill>
              <a:srgbClr val="D32F2F"/>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0800" y="6517929"/>
            <a:ext cx="1003300" cy="294229"/>
          </a:xfrm>
          <a:prstGeom prst="rect">
            <a:avLst/>
          </a:prstGeom>
        </p:spPr>
      </p:pic>
      <p:sp>
        <p:nvSpPr>
          <p:cNvPr id="8" name="TextBox 7"/>
          <p:cNvSpPr txBox="1"/>
          <p:nvPr userDrawn="1"/>
        </p:nvSpPr>
        <p:spPr>
          <a:xfrm>
            <a:off x="1025524" y="6517929"/>
            <a:ext cx="2311915" cy="276999"/>
          </a:xfrm>
          <a:prstGeom prst="rect">
            <a:avLst/>
          </a:prstGeom>
          <a:noFill/>
        </p:spPr>
        <p:txBody>
          <a:bodyPr wrap="none" rtlCol="0">
            <a:spAutoFit/>
          </a:bodyPr>
          <a:lstStyle/>
          <a:p>
            <a:r>
              <a:rPr lang="en-US" sz="1200" b="1" dirty="0">
                <a:solidFill>
                  <a:srgbClr val="D51C29"/>
                </a:solidFill>
                <a:latin typeface="Cambria" panose="02040503050406030204" pitchFamily="18" charset="0"/>
              </a:rPr>
              <a:t>KHOA</a:t>
            </a:r>
            <a:r>
              <a:rPr lang="en-US" sz="1200" b="1" baseline="0" dirty="0">
                <a:solidFill>
                  <a:srgbClr val="D51C29"/>
                </a:solidFill>
                <a:latin typeface="Cambria" panose="02040503050406030204" pitchFamily="18" charset="0"/>
              </a:rPr>
              <a:t> CÔNG NGHỆ THÔNG TIN</a:t>
            </a:r>
            <a:endParaRPr lang="en-US" sz="1200" b="1" dirty="0">
              <a:solidFill>
                <a:srgbClr val="D51C29"/>
              </a:solidFill>
              <a:latin typeface="Cambria" panose="02040503050406030204" pitchFamily="18" charset="0"/>
            </a:endParaRPr>
          </a:p>
        </p:txBody>
      </p:sp>
    </p:spTree>
    <p:extLst>
      <p:ext uri="{BB962C8B-B14F-4D97-AF65-F5344CB8AC3E}">
        <p14:creationId xmlns:p14="http://schemas.microsoft.com/office/powerpoint/2010/main" val="464241476"/>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2" r:id="rId4"/>
    <p:sldLayoutId id="2147483670" r:id="rId5"/>
  </p:sldLayoutIdLst>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image" Target="../media/image490.png"/><Relationship Id="rId7" Type="http://schemas.openxmlformats.org/officeDocument/2006/relationships/image" Target="../media/image530.pn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520.png"/><Relationship Id="rId5" Type="http://schemas.openxmlformats.org/officeDocument/2006/relationships/image" Target="../media/image510.png"/><Relationship Id="rId10" Type="http://schemas.openxmlformats.org/officeDocument/2006/relationships/image" Target="../media/image560.png"/><Relationship Id="rId4" Type="http://schemas.openxmlformats.org/officeDocument/2006/relationships/image" Target="../media/image500.png"/><Relationship Id="rId9" Type="http://schemas.openxmlformats.org/officeDocument/2006/relationships/image" Target="../media/image550.png"/></Relationships>
</file>

<file path=ppt/slides/_rels/slide3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3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William Joseph - Radioactive">
            <a:hlinkClick r:id="" action="ppaction://media"/>
            <a:extLst>
              <a:ext uri="{FF2B5EF4-FFF2-40B4-BE49-F238E27FC236}">
                <a16:creationId xmlns:a16="http://schemas.microsoft.com/office/drawing/2014/main" id="{74606A9D-B362-448E-BAAC-A60B438E8D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733425"/>
            <a:ext cx="609600" cy="609600"/>
          </a:xfrm>
          <a:prstGeom prst="rect">
            <a:avLst/>
          </a:prstGeom>
        </p:spPr>
      </p:pic>
      <p:sp>
        <p:nvSpPr>
          <p:cNvPr id="19" name="文本框 6">
            <a:extLst>
              <a:ext uri="{FF2B5EF4-FFF2-40B4-BE49-F238E27FC236}">
                <a16:creationId xmlns:a16="http://schemas.microsoft.com/office/drawing/2014/main" id="{CEF99411-4709-4D85-A7C3-945C4791A054}"/>
              </a:ext>
            </a:extLst>
          </p:cNvPr>
          <p:cNvSpPr txBox="1"/>
          <p:nvPr/>
        </p:nvSpPr>
        <p:spPr>
          <a:xfrm>
            <a:off x="1671162" y="2750908"/>
            <a:ext cx="8779570" cy="1323439"/>
          </a:xfrm>
          <a:prstGeom prst="rect">
            <a:avLst/>
          </a:prstGeom>
          <a:noFill/>
        </p:spPr>
        <p:txBody>
          <a:bodyPr wrap="square" rtlCol="0">
            <a:spAutoFit/>
            <a:scene3d>
              <a:camera prst="orthographicFront"/>
              <a:lightRig rig="threePt" dir="t"/>
            </a:scene3d>
            <a:sp3d contourW="12700"/>
          </a:bodyPr>
          <a:lstStyle/>
          <a:p>
            <a:pPr algn="ctr"/>
            <a:r>
              <a:rPr lang="en-US" altLang="zh-CN" sz="4000" b="1" dirty="0">
                <a:solidFill>
                  <a:srgbClr val="D32F2F"/>
                </a:solidFill>
                <a:latin typeface="Cambria" panose="02040503050406030204" pitchFamily="18" charset="0"/>
                <a:ea typeface="Tahoma" panose="020B0604030504040204" pitchFamily="34" charset="0"/>
                <a:cs typeface="Tahoma" panose="020B0604030504040204" pitchFamily="34" charset="0"/>
              </a:rPr>
              <a:t>CHƯƠNG 7</a:t>
            </a:r>
            <a:r>
              <a:rPr lang="en-US" altLang="zh-CN" sz="4000" b="1" dirty="0" smtClean="0">
                <a:solidFill>
                  <a:srgbClr val="D32F2F"/>
                </a:solidFill>
                <a:latin typeface="Cambria" panose="02040503050406030204" pitchFamily="18" charset="0"/>
                <a:ea typeface="Tahoma" panose="020B0604030504040204" pitchFamily="34" charset="0"/>
                <a:cs typeface="Tahoma" panose="020B0604030504040204" pitchFamily="34" charset="0"/>
              </a:rPr>
              <a:t>: </a:t>
            </a:r>
            <a:r>
              <a:rPr lang="en-US" altLang="zh-CN" sz="4000" b="1" dirty="0">
                <a:solidFill>
                  <a:srgbClr val="D32F2F"/>
                </a:solidFill>
                <a:latin typeface="Cambria" panose="02040503050406030204" pitchFamily="18" charset="0"/>
                <a:ea typeface="Tahoma" panose="020B0604030504040204" pitchFamily="34" charset="0"/>
                <a:cs typeface="Tahoma" panose="020B0604030504040204" pitchFamily="34" charset="0"/>
              </a:rPr>
              <a:t>TỐI ƯU HÓA </a:t>
            </a:r>
            <a:endParaRPr lang="en-US" altLang="zh-CN" sz="4000" b="1" dirty="0" smtClean="0">
              <a:solidFill>
                <a:srgbClr val="D32F2F"/>
              </a:solidFill>
              <a:latin typeface="Cambria" panose="02040503050406030204" pitchFamily="18" charset="0"/>
              <a:ea typeface="Tahoma" panose="020B0604030504040204" pitchFamily="34" charset="0"/>
              <a:cs typeface="Tahoma" panose="020B0604030504040204" pitchFamily="34" charset="0"/>
            </a:endParaRPr>
          </a:p>
          <a:p>
            <a:pPr algn="ctr"/>
            <a:r>
              <a:rPr lang="en-US" altLang="zh-CN" sz="4000" b="1" dirty="0" smtClean="0">
                <a:solidFill>
                  <a:srgbClr val="D32F2F"/>
                </a:solidFill>
                <a:latin typeface="Cambria" panose="02040503050406030204" pitchFamily="18" charset="0"/>
                <a:ea typeface="Tahoma" panose="020B0604030504040204" pitchFamily="34" charset="0"/>
                <a:cs typeface="Tahoma" panose="020B0604030504040204" pitchFamily="34" charset="0"/>
              </a:rPr>
              <a:t>CÂU </a:t>
            </a:r>
            <a:r>
              <a:rPr lang="en-US" altLang="zh-CN" sz="4000" b="1" dirty="0">
                <a:solidFill>
                  <a:srgbClr val="D32F2F"/>
                </a:solidFill>
                <a:latin typeface="Cambria" panose="02040503050406030204" pitchFamily="18" charset="0"/>
                <a:ea typeface="Tahoma" panose="020B0604030504040204" pitchFamily="34" charset="0"/>
                <a:cs typeface="Tahoma" panose="020B0604030504040204" pitchFamily="34" charset="0"/>
              </a:rPr>
              <a:t>TRUY VẤN</a:t>
            </a:r>
          </a:p>
        </p:txBody>
      </p:sp>
      <p:sp>
        <p:nvSpPr>
          <p:cNvPr id="26" name="文本框 6">
            <a:extLst>
              <a:ext uri="{FF2B5EF4-FFF2-40B4-BE49-F238E27FC236}">
                <a16:creationId xmlns:a16="http://schemas.microsoft.com/office/drawing/2014/main" id="{CEF99411-4709-4D85-A7C3-945C4791A054}"/>
              </a:ext>
            </a:extLst>
          </p:cNvPr>
          <p:cNvSpPr txBox="1"/>
          <p:nvPr/>
        </p:nvSpPr>
        <p:spPr>
          <a:xfrm>
            <a:off x="2558663" y="1506666"/>
            <a:ext cx="7671651" cy="769441"/>
          </a:xfrm>
          <a:prstGeom prst="rect">
            <a:avLst/>
          </a:prstGeom>
          <a:noFill/>
        </p:spPr>
        <p:txBody>
          <a:bodyPr wrap="none" rtlCol="0">
            <a:spAutoFit/>
            <a:scene3d>
              <a:camera prst="orthographicFront"/>
              <a:lightRig rig="threePt" dir="t"/>
            </a:scene3d>
            <a:sp3d contourW="12700"/>
          </a:bodyPr>
          <a:lstStyle/>
          <a:p>
            <a:pPr algn="ctr"/>
            <a:r>
              <a:rPr lang="en-US" altLang="zh-CN" sz="4400" b="1" dirty="0">
                <a:solidFill>
                  <a:srgbClr val="2C3E50"/>
                </a:solidFill>
                <a:latin typeface="Cambria" panose="02040503050406030204" pitchFamily="18" charset="0"/>
                <a:ea typeface="Tahoma" panose="020B0604030504040204" pitchFamily="34" charset="0"/>
                <a:cs typeface="Tahoma" panose="020B0604030504040204" pitchFamily="34" charset="0"/>
              </a:rPr>
              <a:t>HỆ </a:t>
            </a:r>
            <a:r>
              <a:rPr lang="en-US" altLang="zh-CN" sz="4400" b="1" dirty="0" smtClean="0">
                <a:solidFill>
                  <a:srgbClr val="2C3E50"/>
                </a:solidFill>
                <a:latin typeface="Cambria" panose="02040503050406030204" pitchFamily="18" charset="0"/>
                <a:ea typeface="Tahoma" panose="020B0604030504040204" pitchFamily="34" charset="0"/>
                <a:cs typeface="Tahoma" panose="020B0604030504040204" pitchFamily="34" charset="0"/>
              </a:rPr>
              <a:t>QUẢN TRỊ CƠ SỞ DỮ LIỆU</a:t>
            </a:r>
            <a:endParaRPr lang="en-US" altLang="zh-CN" sz="4400" b="1" dirty="0">
              <a:solidFill>
                <a:srgbClr val="2C3E50"/>
              </a:solidFill>
              <a:latin typeface="Cambria" panose="02040503050406030204" pitchFamily="18" charset="0"/>
              <a:ea typeface="Tahoma" panose="020B0604030504040204" pitchFamily="34" charset="0"/>
              <a:cs typeface="Tahoma" panose="020B0604030504040204" pitchFamily="34" charset="0"/>
            </a:endParaRPr>
          </a:p>
        </p:txBody>
      </p:sp>
      <p:sp>
        <p:nvSpPr>
          <p:cNvPr id="27" name="文本框 6">
            <a:extLst>
              <a:ext uri="{FF2B5EF4-FFF2-40B4-BE49-F238E27FC236}">
                <a16:creationId xmlns:a16="http://schemas.microsoft.com/office/drawing/2014/main" id="{CEF99411-4709-4D85-A7C3-945C4791A054}"/>
              </a:ext>
            </a:extLst>
          </p:cNvPr>
          <p:cNvSpPr txBox="1"/>
          <p:nvPr/>
        </p:nvSpPr>
        <p:spPr>
          <a:xfrm>
            <a:off x="2004704" y="2252693"/>
            <a:ext cx="8779570"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smtClean="0">
                <a:solidFill>
                  <a:srgbClr val="2C3E50"/>
                </a:solidFill>
                <a:latin typeface="Cambria" panose="02040503050406030204" pitchFamily="18" charset="0"/>
                <a:ea typeface="Tahoma" panose="020B0604030504040204" pitchFamily="34" charset="0"/>
                <a:cs typeface="Tahoma" panose="020B0604030504040204" pitchFamily="34" charset="0"/>
              </a:rPr>
              <a:t>(Database Management System</a:t>
            </a:r>
            <a:r>
              <a:rPr lang="en-US" altLang="zh-CN" sz="2800" b="1" dirty="0">
                <a:solidFill>
                  <a:srgbClr val="2C3E50"/>
                </a:solidFill>
                <a:latin typeface="Cambria" panose="02040503050406030204" pitchFamily="18" charset="0"/>
                <a:ea typeface="Tahoma" panose="020B0604030504040204" pitchFamily="34" charset="0"/>
                <a:cs typeface="Tahoma" panose="020B0604030504040204" pitchFamily="34" charset="0"/>
              </a:rPr>
              <a:t>)</a:t>
            </a:r>
          </a:p>
        </p:txBody>
      </p:sp>
      <p:grpSp>
        <p:nvGrpSpPr>
          <p:cNvPr id="28" name="组合 8">
            <a:extLst>
              <a:ext uri="{FF2B5EF4-FFF2-40B4-BE49-F238E27FC236}">
                <a16:creationId xmlns:a16="http://schemas.microsoft.com/office/drawing/2014/main" id="{97D9BB3D-6037-4984-B1C9-6EA6F0733901}"/>
              </a:ext>
            </a:extLst>
          </p:cNvPr>
          <p:cNvGrpSpPr/>
          <p:nvPr/>
        </p:nvGrpSpPr>
        <p:grpSpPr>
          <a:xfrm>
            <a:off x="4350115" y="4229406"/>
            <a:ext cx="416937" cy="416934"/>
            <a:chOff x="891974" y="4415843"/>
            <a:chExt cx="450443" cy="450443"/>
          </a:xfrm>
        </p:grpSpPr>
        <p:sp>
          <p:nvSpPr>
            <p:cNvPr id="29" name="椭圆 9">
              <a:extLst>
                <a:ext uri="{FF2B5EF4-FFF2-40B4-BE49-F238E27FC236}">
                  <a16:creationId xmlns:a16="http://schemas.microsoft.com/office/drawing/2014/main" id="{9C9DB4BA-54F7-4C0E-AE0C-B1C46DE8FD76}"/>
                </a:ext>
              </a:extLst>
            </p:cNvPr>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mj-lt"/>
              </a:endParaRPr>
            </a:p>
          </p:txBody>
        </p:sp>
        <p:sp>
          <p:nvSpPr>
            <p:cNvPr id="30" name="椭圆 39">
              <a:extLst>
                <a:ext uri="{FF2B5EF4-FFF2-40B4-BE49-F238E27FC236}">
                  <a16:creationId xmlns:a16="http://schemas.microsoft.com/office/drawing/2014/main" id="{A2EF981A-E8A3-4B9C-9705-339D975A808A}"/>
                </a:ext>
              </a:extLst>
            </p:cNvPr>
            <p:cNvSpPr/>
            <p:nvPr/>
          </p:nvSpPr>
          <p:spPr>
            <a:xfrm>
              <a:off x="993275" y="4502064"/>
              <a:ext cx="247839" cy="27800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mj-lt"/>
              </a:endParaRPr>
            </a:p>
          </p:txBody>
        </p:sp>
      </p:grpSp>
      <p:sp>
        <p:nvSpPr>
          <p:cNvPr id="31" name="文本框 11">
            <a:extLst>
              <a:ext uri="{FF2B5EF4-FFF2-40B4-BE49-F238E27FC236}">
                <a16:creationId xmlns:a16="http://schemas.microsoft.com/office/drawing/2014/main" id="{C9BD2F7B-3F77-4C00-A03B-0C17F27D1349}"/>
              </a:ext>
            </a:extLst>
          </p:cNvPr>
          <p:cNvSpPr txBox="1"/>
          <p:nvPr/>
        </p:nvSpPr>
        <p:spPr>
          <a:xfrm>
            <a:off x="4837330" y="4087057"/>
            <a:ext cx="4460948" cy="1200329"/>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bg2">
                    <a:lumMod val="50000"/>
                  </a:schemeClr>
                </a:solidFill>
                <a:latin typeface="Cambria" panose="02040503050406030204" pitchFamily="18" charset="0"/>
                <a:ea typeface="+mj-ea"/>
              </a:rPr>
              <a:t>GVGD: </a:t>
            </a:r>
          </a:p>
          <a:p>
            <a:pPr marL="342900" indent="-342900">
              <a:buAutoNum type="arabicPeriod"/>
            </a:pPr>
            <a:r>
              <a:rPr lang="en-US" altLang="zh-CN" b="1" dirty="0">
                <a:solidFill>
                  <a:schemeClr val="bg2">
                    <a:lumMod val="50000"/>
                  </a:schemeClr>
                </a:solidFill>
                <a:latin typeface="Cambria" panose="02040503050406030204" pitchFamily="18" charset="0"/>
              </a:rPr>
              <a:t>THS. LÝ THỊ HUYỀN </a:t>
            </a:r>
            <a:r>
              <a:rPr lang="en-US" altLang="zh-CN" b="1" dirty="0" smtClean="0">
                <a:solidFill>
                  <a:schemeClr val="bg2">
                    <a:lumMod val="50000"/>
                  </a:schemeClr>
                </a:solidFill>
                <a:latin typeface="Cambria" panose="02040503050406030204" pitchFamily="18" charset="0"/>
              </a:rPr>
              <a:t>CHÂU</a:t>
            </a:r>
          </a:p>
          <a:p>
            <a:pPr marL="342900" indent="-342900">
              <a:buAutoNum type="arabicPeriod"/>
            </a:pPr>
            <a:r>
              <a:rPr lang="en-US" altLang="zh-CN" b="1" dirty="0" smtClean="0">
                <a:solidFill>
                  <a:schemeClr val="bg2">
                    <a:lumMod val="50000"/>
                  </a:schemeClr>
                </a:solidFill>
                <a:latin typeface="Cambria" panose="02040503050406030204" pitchFamily="18" charset="0"/>
              </a:rPr>
              <a:t>THS. NGÔ QUỐC HUY</a:t>
            </a:r>
          </a:p>
          <a:p>
            <a:pPr marL="342900" indent="-342900">
              <a:buAutoNum type="arabicPeriod"/>
            </a:pPr>
            <a:r>
              <a:rPr lang="en-US" altLang="zh-CN" b="1" dirty="0" smtClean="0">
                <a:solidFill>
                  <a:schemeClr val="bg2">
                    <a:lumMod val="50000"/>
                  </a:schemeClr>
                </a:solidFill>
                <a:latin typeface="Cambria" panose="02040503050406030204" pitchFamily="18" charset="0"/>
              </a:rPr>
              <a:t>THS. NGUYỄN THỊ QUYÊN</a:t>
            </a:r>
            <a:endParaRPr lang="en-US" altLang="zh-CN" b="1" dirty="0">
              <a:solidFill>
                <a:schemeClr val="bg2">
                  <a:lumMod val="50000"/>
                </a:schemeClr>
              </a:solidFill>
              <a:latin typeface="Cambria" panose="02040503050406030204" pitchFamily="18" charset="0"/>
            </a:endParaRPr>
          </a:p>
        </p:txBody>
      </p:sp>
      <p:grpSp>
        <p:nvGrpSpPr>
          <p:cNvPr id="32" name="组合 12">
            <a:extLst>
              <a:ext uri="{FF2B5EF4-FFF2-40B4-BE49-F238E27FC236}">
                <a16:creationId xmlns:a16="http://schemas.microsoft.com/office/drawing/2014/main" id="{A6373AAE-0444-45F1-A55E-2836D8D88CFA}"/>
              </a:ext>
            </a:extLst>
          </p:cNvPr>
          <p:cNvGrpSpPr/>
          <p:nvPr/>
        </p:nvGrpSpPr>
        <p:grpSpPr>
          <a:xfrm>
            <a:off x="4383485" y="5407401"/>
            <a:ext cx="416937" cy="416934"/>
            <a:chOff x="891974" y="4415843"/>
            <a:chExt cx="450443" cy="450443"/>
          </a:xfrm>
        </p:grpSpPr>
        <p:sp>
          <p:nvSpPr>
            <p:cNvPr id="33" name="椭圆 13">
              <a:extLst>
                <a:ext uri="{FF2B5EF4-FFF2-40B4-BE49-F238E27FC236}">
                  <a16:creationId xmlns:a16="http://schemas.microsoft.com/office/drawing/2014/main" id="{CDAA027D-F144-4D14-B4A5-F6916DF57A23}"/>
                </a:ext>
              </a:extLst>
            </p:cNvPr>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mj-lt"/>
              </a:endParaRPr>
            </a:p>
          </p:txBody>
        </p:sp>
        <p:sp>
          <p:nvSpPr>
            <p:cNvPr id="34" name="椭圆 44">
              <a:extLst>
                <a:ext uri="{FF2B5EF4-FFF2-40B4-BE49-F238E27FC236}">
                  <a16:creationId xmlns:a16="http://schemas.microsoft.com/office/drawing/2014/main" id="{92A36B17-D0F9-46AC-BA69-068766D94A9C}"/>
                </a:ext>
              </a:extLst>
            </p:cNvPr>
            <p:cNvSpPr/>
            <p:nvPr/>
          </p:nvSpPr>
          <p:spPr>
            <a:xfrm>
              <a:off x="978196" y="4510710"/>
              <a:ext cx="278000" cy="260708"/>
            </a:xfrm>
            <a:custGeom>
              <a:avLst/>
              <a:gdLst>
                <a:gd name="connsiteX0" fmla="*/ 249749 w 331788"/>
                <a:gd name="connsiteY0" fmla="*/ 163513 h 311151"/>
                <a:gd name="connsiteX1" fmla="*/ 243291 w 331788"/>
                <a:gd name="connsiteY1" fmla="*/ 171424 h 311151"/>
                <a:gd name="connsiteX2" fmla="*/ 243291 w 331788"/>
                <a:gd name="connsiteY2" fmla="*/ 218888 h 311151"/>
                <a:gd name="connsiteX3" fmla="*/ 238125 w 331788"/>
                <a:gd name="connsiteY3" fmla="*/ 229435 h 311151"/>
                <a:gd name="connsiteX4" fmla="*/ 249749 w 331788"/>
                <a:gd name="connsiteY4" fmla="*/ 241301 h 311151"/>
                <a:gd name="connsiteX5" fmla="*/ 260081 w 331788"/>
                <a:gd name="connsiteY5" fmla="*/ 236027 h 311151"/>
                <a:gd name="connsiteX6" fmla="*/ 288495 w 331788"/>
                <a:gd name="connsiteY6" fmla="*/ 236027 h 311151"/>
                <a:gd name="connsiteX7" fmla="*/ 307868 w 331788"/>
                <a:gd name="connsiteY7" fmla="*/ 236027 h 311151"/>
                <a:gd name="connsiteX8" fmla="*/ 314325 w 331788"/>
                <a:gd name="connsiteY8" fmla="*/ 229435 h 311151"/>
                <a:gd name="connsiteX9" fmla="*/ 307868 w 331788"/>
                <a:gd name="connsiteY9" fmla="*/ 221525 h 311151"/>
                <a:gd name="connsiteX10" fmla="*/ 260081 w 331788"/>
                <a:gd name="connsiteY10" fmla="*/ 221525 h 311151"/>
                <a:gd name="connsiteX11" fmla="*/ 257498 w 331788"/>
                <a:gd name="connsiteY11" fmla="*/ 218888 h 311151"/>
                <a:gd name="connsiteX12" fmla="*/ 257498 w 331788"/>
                <a:gd name="connsiteY12" fmla="*/ 171424 h 311151"/>
                <a:gd name="connsiteX13" fmla="*/ 249749 w 331788"/>
                <a:gd name="connsiteY13" fmla="*/ 163513 h 311151"/>
                <a:gd name="connsiteX14" fmla="*/ 250178 w 331788"/>
                <a:gd name="connsiteY14" fmla="*/ 147638 h 311151"/>
                <a:gd name="connsiteX15" fmla="*/ 289040 w 331788"/>
                <a:gd name="connsiteY15" fmla="*/ 158020 h 311151"/>
                <a:gd name="connsiteX16" fmla="*/ 331788 w 331788"/>
                <a:gd name="connsiteY16" fmla="*/ 229395 h 311151"/>
                <a:gd name="connsiteX17" fmla="*/ 250178 w 331788"/>
                <a:gd name="connsiteY17" fmla="*/ 311151 h 311151"/>
                <a:gd name="connsiteX18" fmla="*/ 175044 w 331788"/>
                <a:gd name="connsiteY18" fmla="*/ 260540 h 311151"/>
                <a:gd name="connsiteX19" fmla="*/ 169863 w 331788"/>
                <a:gd name="connsiteY19" fmla="*/ 229395 h 311151"/>
                <a:gd name="connsiteX20" fmla="*/ 250178 w 331788"/>
                <a:gd name="connsiteY20" fmla="*/ 147638 h 311151"/>
                <a:gd name="connsiteX21" fmla="*/ 22336 w 331788"/>
                <a:gd name="connsiteY21" fmla="*/ 44450 h 311151"/>
                <a:gd name="connsiteX22" fmla="*/ 15875 w 331788"/>
                <a:gd name="connsiteY22" fmla="*/ 49630 h 311151"/>
                <a:gd name="connsiteX23" fmla="*/ 15875 w 331788"/>
                <a:gd name="connsiteY23" fmla="*/ 93663 h 311151"/>
                <a:gd name="connsiteX24" fmla="*/ 273050 w 331788"/>
                <a:gd name="connsiteY24" fmla="*/ 93663 h 311151"/>
                <a:gd name="connsiteX25" fmla="*/ 273050 w 331788"/>
                <a:gd name="connsiteY25" fmla="*/ 49630 h 311151"/>
                <a:gd name="connsiteX26" fmla="*/ 267881 w 331788"/>
                <a:gd name="connsiteY26" fmla="*/ 44450 h 311151"/>
                <a:gd name="connsiteX27" fmla="*/ 245911 w 331788"/>
                <a:gd name="connsiteY27" fmla="*/ 44450 h 311151"/>
                <a:gd name="connsiteX28" fmla="*/ 245911 w 331788"/>
                <a:gd name="connsiteY28" fmla="*/ 53515 h 311151"/>
                <a:gd name="connsiteX29" fmla="*/ 231695 w 331788"/>
                <a:gd name="connsiteY29" fmla="*/ 67761 h 311151"/>
                <a:gd name="connsiteX30" fmla="*/ 212310 w 331788"/>
                <a:gd name="connsiteY30" fmla="*/ 67761 h 311151"/>
                <a:gd name="connsiteX31" fmla="*/ 198094 w 331788"/>
                <a:gd name="connsiteY31" fmla="*/ 53515 h 311151"/>
                <a:gd name="connsiteX32" fmla="*/ 198094 w 331788"/>
                <a:gd name="connsiteY32" fmla="*/ 44450 h 311151"/>
                <a:gd name="connsiteX33" fmla="*/ 168370 w 331788"/>
                <a:gd name="connsiteY33" fmla="*/ 44450 h 311151"/>
                <a:gd name="connsiteX34" fmla="*/ 168370 w 331788"/>
                <a:gd name="connsiteY34" fmla="*/ 53515 h 311151"/>
                <a:gd name="connsiteX35" fmla="*/ 154155 w 331788"/>
                <a:gd name="connsiteY35" fmla="*/ 67761 h 311151"/>
                <a:gd name="connsiteX36" fmla="*/ 134770 w 331788"/>
                <a:gd name="connsiteY36" fmla="*/ 67761 h 311151"/>
                <a:gd name="connsiteX37" fmla="*/ 120554 w 331788"/>
                <a:gd name="connsiteY37" fmla="*/ 53515 h 311151"/>
                <a:gd name="connsiteX38" fmla="*/ 120554 w 331788"/>
                <a:gd name="connsiteY38" fmla="*/ 44450 h 311151"/>
                <a:gd name="connsiteX39" fmla="*/ 92123 w 331788"/>
                <a:gd name="connsiteY39" fmla="*/ 44450 h 311151"/>
                <a:gd name="connsiteX40" fmla="*/ 92123 w 331788"/>
                <a:gd name="connsiteY40" fmla="*/ 53515 h 311151"/>
                <a:gd name="connsiteX41" fmla="*/ 77907 w 331788"/>
                <a:gd name="connsiteY41" fmla="*/ 67761 h 311151"/>
                <a:gd name="connsiteX42" fmla="*/ 58522 w 331788"/>
                <a:gd name="connsiteY42" fmla="*/ 67761 h 311151"/>
                <a:gd name="connsiteX43" fmla="*/ 44306 w 331788"/>
                <a:gd name="connsiteY43" fmla="*/ 53515 h 311151"/>
                <a:gd name="connsiteX44" fmla="*/ 44306 w 331788"/>
                <a:gd name="connsiteY44" fmla="*/ 44450 h 311151"/>
                <a:gd name="connsiteX45" fmla="*/ 22336 w 331788"/>
                <a:gd name="connsiteY45" fmla="*/ 44450 h 311151"/>
                <a:gd name="connsiteX46" fmla="*/ 58303 w 331788"/>
                <a:gd name="connsiteY46" fmla="*/ 0 h 311151"/>
                <a:gd name="connsiteX47" fmla="*/ 77737 w 331788"/>
                <a:gd name="connsiteY47" fmla="*/ 0 h 311151"/>
                <a:gd name="connsiteX48" fmla="*/ 91989 w 331788"/>
                <a:gd name="connsiteY48" fmla="*/ 14248 h 311151"/>
                <a:gd name="connsiteX49" fmla="*/ 91989 w 331788"/>
                <a:gd name="connsiteY49" fmla="*/ 29791 h 311151"/>
                <a:gd name="connsiteX50" fmla="*/ 120493 w 331788"/>
                <a:gd name="connsiteY50" fmla="*/ 29791 h 311151"/>
                <a:gd name="connsiteX51" fmla="*/ 120493 w 331788"/>
                <a:gd name="connsiteY51" fmla="*/ 14248 h 311151"/>
                <a:gd name="connsiteX52" fmla="*/ 134745 w 331788"/>
                <a:gd name="connsiteY52" fmla="*/ 0 h 311151"/>
                <a:gd name="connsiteX53" fmla="*/ 154179 w 331788"/>
                <a:gd name="connsiteY53" fmla="*/ 0 h 311151"/>
                <a:gd name="connsiteX54" fmla="*/ 168431 w 331788"/>
                <a:gd name="connsiteY54" fmla="*/ 14248 h 311151"/>
                <a:gd name="connsiteX55" fmla="*/ 168431 w 331788"/>
                <a:gd name="connsiteY55" fmla="*/ 29791 h 311151"/>
                <a:gd name="connsiteX56" fmla="*/ 198231 w 331788"/>
                <a:gd name="connsiteY56" fmla="*/ 29791 h 311151"/>
                <a:gd name="connsiteX57" fmla="*/ 198231 w 331788"/>
                <a:gd name="connsiteY57" fmla="*/ 14248 h 311151"/>
                <a:gd name="connsiteX58" fmla="*/ 212483 w 331788"/>
                <a:gd name="connsiteY58" fmla="*/ 0 h 311151"/>
                <a:gd name="connsiteX59" fmla="*/ 231917 w 331788"/>
                <a:gd name="connsiteY59" fmla="*/ 0 h 311151"/>
                <a:gd name="connsiteX60" fmla="*/ 246170 w 331788"/>
                <a:gd name="connsiteY60" fmla="*/ 14248 h 311151"/>
                <a:gd name="connsiteX61" fmla="*/ 246170 w 331788"/>
                <a:gd name="connsiteY61" fmla="*/ 29791 h 311151"/>
                <a:gd name="connsiteX62" fmla="*/ 268195 w 331788"/>
                <a:gd name="connsiteY62" fmla="*/ 29791 h 311151"/>
                <a:gd name="connsiteX63" fmla="*/ 288925 w 331788"/>
                <a:gd name="connsiteY63" fmla="*/ 50516 h 311151"/>
                <a:gd name="connsiteX64" fmla="*/ 288925 w 331788"/>
                <a:gd name="connsiteY64" fmla="*/ 146366 h 311151"/>
                <a:gd name="connsiteX65" fmla="*/ 286334 w 331788"/>
                <a:gd name="connsiteY65" fmla="*/ 143775 h 311151"/>
                <a:gd name="connsiteX66" fmla="*/ 250056 w 331788"/>
                <a:gd name="connsiteY66" fmla="*/ 137299 h 311151"/>
                <a:gd name="connsiteX67" fmla="*/ 215074 w 331788"/>
                <a:gd name="connsiteY67" fmla="*/ 143775 h 311151"/>
                <a:gd name="connsiteX68" fmla="*/ 185275 w 331788"/>
                <a:gd name="connsiteY68" fmla="*/ 164500 h 311151"/>
                <a:gd name="connsiteX69" fmla="*/ 165840 w 331788"/>
                <a:gd name="connsiteY69" fmla="*/ 192996 h 311151"/>
                <a:gd name="connsiteX70" fmla="*/ 158066 w 331788"/>
                <a:gd name="connsiteY70" fmla="*/ 229264 h 311151"/>
                <a:gd name="connsiteX71" fmla="*/ 163249 w 331788"/>
                <a:gd name="connsiteY71" fmla="*/ 260350 h 311151"/>
                <a:gd name="connsiteX72" fmla="*/ 22025 w 331788"/>
                <a:gd name="connsiteY72" fmla="*/ 260350 h 311151"/>
                <a:gd name="connsiteX73" fmla="*/ 0 w 331788"/>
                <a:gd name="connsiteY73" fmla="*/ 238330 h 311151"/>
                <a:gd name="connsiteX74" fmla="*/ 0 w 331788"/>
                <a:gd name="connsiteY74" fmla="*/ 50516 h 311151"/>
                <a:gd name="connsiteX75" fmla="*/ 22025 w 331788"/>
                <a:gd name="connsiteY75" fmla="*/ 29791 h 311151"/>
                <a:gd name="connsiteX76" fmla="*/ 44051 w 331788"/>
                <a:gd name="connsiteY76" fmla="*/ 29791 h 311151"/>
                <a:gd name="connsiteX77" fmla="*/ 44051 w 331788"/>
                <a:gd name="connsiteY77" fmla="*/ 14248 h 311151"/>
                <a:gd name="connsiteX78" fmla="*/ 58303 w 331788"/>
                <a:gd name="connsiteY78" fmla="*/ 0 h 31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31788" h="311151">
                  <a:moveTo>
                    <a:pt x="249749" y="163513"/>
                  </a:moveTo>
                  <a:cubicBezTo>
                    <a:pt x="245874" y="163513"/>
                    <a:pt x="243291" y="167468"/>
                    <a:pt x="243291" y="171424"/>
                  </a:cubicBezTo>
                  <a:cubicBezTo>
                    <a:pt x="243291" y="171424"/>
                    <a:pt x="243291" y="171424"/>
                    <a:pt x="243291" y="218888"/>
                  </a:cubicBezTo>
                  <a:cubicBezTo>
                    <a:pt x="239417" y="221525"/>
                    <a:pt x="238125" y="225480"/>
                    <a:pt x="238125" y="229435"/>
                  </a:cubicBezTo>
                  <a:cubicBezTo>
                    <a:pt x="238125" y="236027"/>
                    <a:pt x="243291" y="241301"/>
                    <a:pt x="249749" y="241301"/>
                  </a:cubicBezTo>
                  <a:cubicBezTo>
                    <a:pt x="253624" y="241301"/>
                    <a:pt x="257498" y="239983"/>
                    <a:pt x="260081" y="236027"/>
                  </a:cubicBezTo>
                  <a:cubicBezTo>
                    <a:pt x="260081" y="236027"/>
                    <a:pt x="260081" y="236027"/>
                    <a:pt x="288495" y="236027"/>
                  </a:cubicBezTo>
                  <a:lnTo>
                    <a:pt x="307868" y="236027"/>
                  </a:lnTo>
                  <a:cubicBezTo>
                    <a:pt x="311742" y="236027"/>
                    <a:pt x="314325" y="233390"/>
                    <a:pt x="314325" y="229435"/>
                  </a:cubicBezTo>
                  <a:cubicBezTo>
                    <a:pt x="314325" y="225480"/>
                    <a:pt x="311742" y="221525"/>
                    <a:pt x="307868" y="221525"/>
                  </a:cubicBezTo>
                  <a:cubicBezTo>
                    <a:pt x="307868" y="221525"/>
                    <a:pt x="307868" y="221525"/>
                    <a:pt x="260081" y="221525"/>
                  </a:cubicBezTo>
                  <a:cubicBezTo>
                    <a:pt x="258790" y="221525"/>
                    <a:pt x="257498" y="220206"/>
                    <a:pt x="257498" y="218888"/>
                  </a:cubicBezTo>
                  <a:cubicBezTo>
                    <a:pt x="257498" y="218888"/>
                    <a:pt x="257498" y="218888"/>
                    <a:pt x="257498" y="171424"/>
                  </a:cubicBezTo>
                  <a:cubicBezTo>
                    <a:pt x="257498" y="167468"/>
                    <a:pt x="253624" y="163513"/>
                    <a:pt x="249749" y="163513"/>
                  </a:cubicBezTo>
                  <a:close/>
                  <a:moveTo>
                    <a:pt x="250178" y="147638"/>
                  </a:moveTo>
                  <a:cubicBezTo>
                    <a:pt x="264427" y="147638"/>
                    <a:pt x="277381" y="151531"/>
                    <a:pt x="289040" y="158020"/>
                  </a:cubicBezTo>
                  <a:cubicBezTo>
                    <a:pt x="314948" y="172295"/>
                    <a:pt x="331788" y="198249"/>
                    <a:pt x="331788" y="229395"/>
                  </a:cubicBezTo>
                  <a:cubicBezTo>
                    <a:pt x="331788" y="274815"/>
                    <a:pt x="295517" y="311151"/>
                    <a:pt x="250178" y="311151"/>
                  </a:cubicBezTo>
                  <a:cubicBezTo>
                    <a:pt x="216497" y="311151"/>
                    <a:pt x="186703" y="289090"/>
                    <a:pt x="175044" y="260540"/>
                  </a:cubicBezTo>
                  <a:cubicBezTo>
                    <a:pt x="171158" y="250158"/>
                    <a:pt x="169863" y="239776"/>
                    <a:pt x="169863" y="229395"/>
                  </a:cubicBezTo>
                  <a:cubicBezTo>
                    <a:pt x="169863" y="183974"/>
                    <a:pt x="206134" y="147638"/>
                    <a:pt x="250178" y="147638"/>
                  </a:cubicBezTo>
                  <a:close/>
                  <a:moveTo>
                    <a:pt x="22336" y="44450"/>
                  </a:moveTo>
                  <a:cubicBezTo>
                    <a:pt x="18459" y="44450"/>
                    <a:pt x="15875" y="47040"/>
                    <a:pt x="15875" y="49630"/>
                  </a:cubicBezTo>
                  <a:lnTo>
                    <a:pt x="15875" y="93663"/>
                  </a:lnTo>
                  <a:cubicBezTo>
                    <a:pt x="15875" y="93663"/>
                    <a:pt x="15875" y="93663"/>
                    <a:pt x="273050" y="93663"/>
                  </a:cubicBezTo>
                  <a:cubicBezTo>
                    <a:pt x="273050" y="93663"/>
                    <a:pt x="273050" y="93663"/>
                    <a:pt x="273050" y="49630"/>
                  </a:cubicBezTo>
                  <a:cubicBezTo>
                    <a:pt x="273050" y="47040"/>
                    <a:pt x="270466" y="44450"/>
                    <a:pt x="267881" y="44450"/>
                  </a:cubicBezTo>
                  <a:cubicBezTo>
                    <a:pt x="267881" y="44450"/>
                    <a:pt x="267881" y="44450"/>
                    <a:pt x="245911" y="44450"/>
                  </a:cubicBezTo>
                  <a:cubicBezTo>
                    <a:pt x="245911" y="44450"/>
                    <a:pt x="245911" y="44450"/>
                    <a:pt x="245911" y="53515"/>
                  </a:cubicBezTo>
                  <a:cubicBezTo>
                    <a:pt x="245911" y="61286"/>
                    <a:pt x="239449" y="67761"/>
                    <a:pt x="231695" y="67761"/>
                  </a:cubicBezTo>
                  <a:cubicBezTo>
                    <a:pt x="231695" y="67761"/>
                    <a:pt x="231695" y="67761"/>
                    <a:pt x="212310" y="67761"/>
                  </a:cubicBezTo>
                  <a:cubicBezTo>
                    <a:pt x="204556" y="67761"/>
                    <a:pt x="198094" y="61286"/>
                    <a:pt x="198094" y="53515"/>
                  </a:cubicBezTo>
                  <a:cubicBezTo>
                    <a:pt x="198094" y="53515"/>
                    <a:pt x="198094" y="53515"/>
                    <a:pt x="198094" y="44450"/>
                  </a:cubicBezTo>
                  <a:cubicBezTo>
                    <a:pt x="198094" y="44450"/>
                    <a:pt x="198094" y="44450"/>
                    <a:pt x="168370" y="44450"/>
                  </a:cubicBezTo>
                  <a:cubicBezTo>
                    <a:pt x="168370" y="44450"/>
                    <a:pt x="168370" y="44450"/>
                    <a:pt x="168370" y="53515"/>
                  </a:cubicBezTo>
                  <a:cubicBezTo>
                    <a:pt x="168370" y="61286"/>
                    <a:pt x="161909" y="67761"/>
                    <a:pt x="154155" y="67761"/>
                  </a:cubicBezTo>
                  <a:cubicBezTo>
                    <a:pt x="154155" y="67761"/>
                    <a:pt x="154155" y="67761"/>
                    <a:pt x="134770" y="67761"/>
                  </a:cubicBezTo>
                  <a:cubicBezTo>
                    <a:pt x="127016" y="67761"/>
                    <a:pt x="120554" y="61286"/>
                    <a:pt x="120554" y="53515"/>
                  </a:cubicBezTo>
                  <a:cubicBezTo>
                    <a:pt x="120554" y="53515"/>
                    <a:pt x="120554" y="53515"/>
                    <a:pt x="120554" y="44450"/>
                  </a:cubicBezTo>
                  <a:cubicBezTo>
                    <a:pt x="120554" y="44450"/>
                    <a:pt x="120554" y="44450"/>
                    <a:pt x="92123" y="44450"/>
                  </a:cubicBezTo>
                  <a:cubicBezTo>
                    <a:pt x="92123" y="44450"/>
                    <a:pt x="92123" y="44450"/>
                    <a:pt x="92123" y="53515"/>
                  </a:cubicBezTo>
                  <a:cubicBezTo>
                    <a:pt x="92123" y="61286"/>
                    <a:pt x="85661" y="67761"/>
                    <a:pt x="77907" y="67761"/>
                  </a:cubicBezTo>
                  <a:cubicBezTo>
                    <a:pt x="77907" y="67761"/>
                    <a:pt x="77907" y="67761"/>
                    <a:pt x="58522" y="67761"/>
                  </a:cubicBezTo>
                  <a:cubicBezTo>
                    <a:pt x="50768" y="67761"/>
                    <a:pt x="44306" y="61286"/>
                    <a:pt x="44306" y="53515"/>
                  </a:cubicBezTo>
                  <a:cubicBezTo>
                    <a:pt x="44306" y="53515"/>
                    <a:pt x="44306" y="53515"/>
                    <a:pt x="44306" y="44450"/>
                  </a:cubicBezTo>
                  <a:cubicBezTo>
                    <a:pt x="44306" y="44450"/>
                    <a:pt x="44306" y="44450"/>
                    <a:pt x="22336" y="44450"/>
                  </a:cubicBezTo>
                  <a:close/>
                  <a:moveTo>
                    <a:pt x="58303" y="0"/>
                  </a:moveTo>
                  <a:cubicBezTo>
                    <a:pt x="58303" y="0"/>
                    <a:pt x="58303" y="0"/>
                    <a:pt x="77737" y="0"/>
                  </a:cubicBezTo>
                  <a:cubicBezTo>
                    <a:pt x="85511" y="0"/>
                    <a:pt x="91989" y="6476"/>
                    <a:pt x="91989" y="14248"/>
                  </a:cubicBezTo>
                  <a:cubicBezTo>
                    <a:pt x="91989" y="14248"/>
                    <a:pt x="91989" y="14248"/>
                    <a:pt x="91989" y="29791"/>
                  </a:cubicBezTo>
                  <a:cubicBezTo>
                    <a:pt x="91989" y="29791"/>
                    <a:pt x="91989" y="29791"/>
                    <a:pt x="120493" y="29791"/>
                  </a:cubicBezTo>
                  <a:cubicBezTo>
                    <a:pt x="120493" y="29791"/>
                    <a:pt x="120493" y="29791"/>
                    <a:pt x="120493" y="14248"/>
                  </a:cubicBezTo>
                  <a:cubicBezTo>
                    <a:pt x="120493" y="6476"/>
                    <a:pt x="126971" y="0"/>
                    <a:pt x="134745" y="0"/>
                  </a:cubicBezTo>
                  <a:cubicBezTo>
                    <a:pt x="134745" y="0"/>
                    <a:pt x="134745" y="0"/>
                    <a:pt x="154179" y="0"/>
                  </a:cubicBezTo>
                  <a:cubicBezTo>
                    <a:pt x="161953" y="0"/>
                    <a:pt x="168431" y="6476"/>
                    <a:pt x="168431" y="14248"/>
                  </a:cubicBezTo>
                  <a:cubicBezTo>
                    <a:pt x="168431" y="14248"/>
                    <a:pt x="168431" y="14248"/>
                    <a:pt x="168431" y="29791"/>
                  </a:cubicBezTo>
                  <a:cubicBezTo>
                    <a:pt x="168431" y="29791"/>
                    <a:pt x="168431" y="29791"/>
                    <a:pt x="198231" y="29791"/>
                  </a:cubicBezTo>
                  <a:cubicBezTo>
                    <a:pt x="198231" y="29791"/>
                    <a:pt x="198231" y="29791"/>
                    <a:pt x="198231" y="14248"/>
                  </a:cubicBezTo>
                  <a:cubicBezTo>
                    <a:pt x="198231" y="6476"/>
                    <a:pt x="204709" y="0"/>
                    <a:pt x="212483" y="0"/>
                  </a:cubicBezTo>
                  <a:cubicBezTo>
                    <a:pt x="212483" y="0"/>
                    <a:pt x="212483" y="0"/>
                    <a:pt x="231917" y="0"/>
                  </a:cubicBezTo>
                  <a:cubicBezTo>
                    <a:pt x="239691" y="0"/>
                    <a:pt x="246170" y="6476"/>
                    <a:pt x="246170" y="14248"/>
                  </a:cubicBezTo>
                  <a:cubicBezTo>
                    <a:pt x="246170" y="14248"/>
                    <a:pt x="246170" y="14248"/>
                    <a:pt x="246170" y="29791"/>
                  </a:cubicBezTo>
                  <a:cubicBezTo>
                    <a:pt x="246170" y="29791"/>
                    <a:pt x="246170" y="29791"/>
                    <a:pt x="268195" y="29791"/>
                  </a:cubicBezTo>
                  <a:cubicBezTo>
                    <a:pt x="279856" y="29791"/>
                    <a:pt x="288925" y="38858"/>
                    <a:pt x="288925" y="50516"/>
                  </a:cubicBezTo>
                  <a:cubicBezTo>
                    <a:pt x="288925" y="50516"/>
                    <a:pt x="288925" y="50516"/>
                    <a:pt x="288925" y="146366"/>
                  </a:cubicBezTo>
                  <a:cubicBezTo>
                    <a:pt x="288925" y="145071"/>
                    <a:pt x="287630" y="145071"/>
                    <a:pt x="286334" y="143775"/>
                  </a:cubicBezTo>
                  <a:cubicBezTo>
                    <a:pt x="274673" y="139889"/>
                    <a:pt x="263013" y="137299"/>
                    <a:pt x="250056" y="137299"/>
                  </a:cubicBezTo>
                  <a:cubicBezTo>
                    <a:pt x="238396" y="137299"/>
                    <a:pt x="225439" y="139889"/>
                    <a:pt x="215074" y="143775"/>
                  </a:cubicBezTo>
                  <a:cubicBezTo>
                    <a:pt x="203413" y="148956"/>
                    <a:pt x="194344" y="155433"/>
                    <a:pt x="185275" y="164500"/>
                  </a:cubicBezTo>
                  <a:cubicBezTo>
                    <a:pt x="177501" y="172272"/>
                    <a:pt x="169727" y="182634"/>
                    <a:pt x="165840" y="192996"/>
                  </a:cubicBezTo>
                  <a:cubicBezTo>
                    <a:pt x="160658" y="204653"/>
                    <a:pt x="158066" y="216311"/>
                    <a:pt x="158066" y="229264"/>
                  </a:cubicBezTo>
                  <a:cubicBezTo>
                    <a:pt x="158066" y="239626"/>
                    <a:pt x="160658" y="249988"/>
                    <a:pt x="163249" y="260350"/>
                  </a:cubicBezTo>
                  <a:cubicBezTo>
                    <a:pt x="163249" y="260350"/>
                    <a:pt x="163249" y="260350"/>
                    <a:pt x="22025" y="260350"/>
                  </a:cubicBezTo>
                  <a:cubicBezTo>
                    <a:pt x="9069" y="260350"/>
                    <a:pt x="0" y="249988"/>
                    <a:pt x="0" y="238330"/>
                  </a:cubicBezTo>
                  <a:cubicBezTo>
                    <a:pt x="0" y="238330"/>
                    <a:pt x="0" y="238330"/>
                    <a:pt x="0" y="50516"/>
                  </a:cubicBezTo>
                  <a:cubicBezTo>
                    <a:pt x="0" y="38858"/>
                    <a:pt x="9069" y="29791"/>
                    <a:pt x="22025" y="29791"/>
                  </a:cubicBezTo>
                  <a:cubicBezTo>
                    <a:pt x="22025" y="29791"/>
                    <a:pt x="22025" y="29791"/>
                    <a:pt x="44051" y="29791"/>
                  </a:cubicBezTo>
                  <a:cubicBezTo>
                    <a:pt x="44051" y="29791"/>
                    <a:pt x="44051" y="29791"/>
                    <a:pt x="44051" y="14248"/>
                  </a:cubicBezTo>
                  <a:cubicBezTo>
                    <a:pt x="44051" y="6476"/>
                    <a:pt x="50529" y="0"/>
                    <a:pt x="58303"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mj-lt"/>
              </a:endParaRPr>
            </a:p>
          </p:txBody>
        </p:sp>
      </p:grpSp>
      <p:sp>
        <p:nvSpPr>
          <p:cNvPr id="35" name="文本框 11">
            <a:extLst>
              <a:ext uri="{FF2B5EF4-FFF2-40B4-BE49-F238E27FC236}">
                <a16:creationId xmlns:a16="http://schemas.microsoft.com/office/drawing/2014/main" id="{C9BD2F7B-3F77-4C00-A03B-0C17F27D1349}"/>
              </a:ext>
            </a:extLst>
          </p:cNvPr>
          <p:cNvSpPr txBox="1"/>
          <p:nvPr/>
        </p:nvSpPr>
        <p:spPr>
          <a:xfrm>
            <a:off x="4893954" y="5422613"/>
            <a:ext cx="4404324"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bg2">
                    <a:lumMod val="50000"/>
                  </a:schemeClr>
                </a:solidFill>
                <a:latin typeface="Cambria" panose="02040503050406030204" pitchFamily="18" charset="0"/>
              </a:rPr>
              <a:t>HỌC KỲ </a:t>
            </a:r>
            <a:r>
              <a:rPr lang="en-US" altLang="zh-CN" b="1" dirty="0" smtClean="0">
                <a:solidFill>
                  <a:schemeClr val="bg2">
                    <a:lumMod val="50000"/>
                  </a:schemeClr>
                </a:solidFill>
                <a:latin typeface="Cambria" panose="02040503050406030204" pitchFamily="18" charset="0"/>
              </a:rPr>
              <a:t>I </a:t>
            </a:r>
            <a:r>
              <a:rPr lang="en-US" altLang="zh-CN" b="1" dirty="0" smtClean="0">
                <a:solidFill>
                  <a:schemeClr val="bg2">
                    <a:lumMod val="50000"/>
                  </a:schemeClr>
                </a:solidFill>
                <a:latin typeface="Cambria" panose="02040503050406030204" pitchFamily="18" charset="0"/>
              </a:rPr>
              <a:t>– </a:t>
            </a:r>
            <a:r>
              <a:rPr lang="en-US" altLang="zh-CN" b="1" dirty="0">
                <a:solidFill>
                  <a:schemeClr val="bg2">
                    <a:lumMod val="50000"/>
                  </a:schemeClr>
                </a:solidFill>
                <a:latin typeface="Cambria" panose="02040503050406030204" pitchFamily="18" charset="0"/>
              </a:rPr>
              <a:t>NĂM HỌC </a:t>
            </a:r>
            <a:r>
              <a:rPr lang="en-US" altLang="zh-CN" b="1" dirty="0" smtClean="0">
                <a:solidFill>
                  <a:schemeClr val="bg2">
                    <a:lumMod val="50000"/>
                  </a:schemeClr>
                </a:solidFill>
                <a:latin typeface="Cambria" panose="02040503050406030204" pitchFamily="18" charset="0"/>
              </a:rPr>
              <a:t>2022-2023</a:t>
            </a:r>
            <a:endParaRPr lang="en-US" altLang="zh-CN" b="1" dirty="0">
              <a:solidFill>
                <a:schemeClr val="bg2">
                  <a:lumMod val="50000"/>
                </a:schemeClr>
              </a:solidFill>
              <a:latin typeface="Cambria" panose="02040503050406030204" pitchFamily="18" charset="0"/>
            </a:endParaRPr>
          </a:p>
        </p:txBody>
      </p:sp>
      <p:sp>
        <p:nvSpPr>
          <p:cNvPr id="36" name="椭圆 13">
            <a:extLst>
              <a:ext uri="{FF2B5EF4-FFF2-40B4-BE49-F238E27FC236}">
                <a16:creationId xmlns:a16="http://schemas.microsoft.com/office/drawing/2014/main" id="{CDAA027D-F144-4D14-B4A5-F6916DF57A23}"/>
              </a:ext>
            </a:extLst>
          </p:cNvPr>
          <p:cNvSpPr/>
          <p:nvPr/>
        </p:nvSpPr>
        <p:spPr>
          <a:xfrm>
            <a:off x="4406081" y="5910465"/>
            <a:ext cx="416937" cy="41693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mj-lt"/>
            </a:endParaRPr>
          </a:p>
        </p:txBody>
      </p:sp>
      <p:sp>
        <p:nvSpPr>
          <p:cNvPr id="37" name="椭圆 11"/>
          <p:cNvSpPr/>
          <p:nvPr/>
        </p:nvSpPr>
        <p:spPr>
          <a:xfrm>
            <a:off x="4499643" y="6000173"/>
            <a:ext cx="229812" cy="237518"/>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mj-lt"/>
            </a:endParaRPr>
          </a:p>
        </p:txBody>
      </p:sp>
      <p:sp>
        <p:nvSpPr>
          <p:cNvPr id="38" name="文本框 11">
            <a:extLst>
              <a:ext uri="{FF2B5EF4-FFF2-40B4-BE49-F238E27FC236}">
                <a16:creationId xmlns:a16="http://schemas.microsoft.com/office/drawing/2014/main" id="{C9BD2F7B-3F77-4C00-A03B-0C17F27D1349}"/>
              </a:ext>
            </a:extLst>
          </p:cNvPr>
          <p:cNvSpPr txBox="1"/>
          <p:nvPr/>
        </p:nvSpPr>
        <p:spPr>
          <a:xfrm>
            <a:off x="4918202" y="5960343"/>
            <a:ext cx="3698795" cy="369332"/>
          </a:xfrm>
          <a:prstGeom prst="rect">
            <a:avLst/>
          </a:prstGeom>
          <a:noFill/>
        </p:spPr>
        <p:txBody>
          <a:bodyPr wrap="square" rtlCol="0">
            <a:spAutoFit/>
            <a:scene3d>
              <a:camera prst="orthographicFront"/>
              <a:lightRig rig="threePt" dir="t"/>
            </a:scene3d>
            <a:sp3d contourW="12700"/>
          </a:bodyPr>
          <a:lstStyle/>
          <a:p>
            <a:r>
              <a:rPr lang="en-US" altLang="zh-CN" b="1">
                <a:solidFill>
                  <a:schemeClr val="bg2">
                    <a:lumMod val="50000"/>
                  </a:schemeClr>
                </a:solidFill>
                <a:latin typeface="Cambria" panose="02040503050406030204" pitchFamily="18" charset="0"/>
              </a:rPr>
              <a:t>KHÓA </a:t>
            </a:r>
            <a:r>
              <a:rPr lang="en-US" altLang="zh-CN" b="1" smtClean="0">
                <a:solidFill>
                  <a:schemeClr val="bg2">
                    <a:lumMod val="50000"/>
                  </a:schemeClr>
                </a:solidFill>
                <a:latin typeface="Cambria" panose="02040503050406030204" pitchFamily="18" charset="0"/>
              </a:rPr>
              <a:t>27T-IT </a:t>
            </a:r>
            <a:endParaRPr lang="en-US" altLang="zh-CN" b="1" dirty="0">
              <a:solidFill>
                <a:schemeClr val="bg2">
                  <a:lumMod val="50000"/>
                </a:schemeClr>
              </a:solidFill>
              <a:latin typeface="Cambria" panose="02040503050406030204" pitchFamily="18" charset="0"/>
            </a:endParaRPr>
          </a:p>
        </p:txBody>
      </p:sp>
    </p:spTree>
    <p:extLst>
      <p:ext uri="{BB962C8B-B14F-4D97-AF65-F5344CB8AC3E}">
        <p14:creationId xmlns:p14="http://schemas.microsoft.com/office/powerpoint/2010/main" val="367136365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91031" y="1390114"/>
            <a:ext cx="6553200" cy="723900"/>
          </a:xfrm>
          <a:prstGeom prst="rect">
            <a:avLst/>
          </a:prstGeom>
        </p:spPr>
      </p:pic>
      <p:sp>
        <p:nvSpPr>
          <p:cNvPr id="22" name="文本框 21"/>
          <p:cNvSpPr txBox="1"/>
          <p:nvPr/>
        </p:nvSpPr>
        <p:spPr>
          <a:xfrm>
            <a:off x="1865151"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6" name="椭圆 16"/>
          <p:cNvSpPr/>
          <p:nvPr/>
        </p:nvSpPr>
        <p:spPr>
          <a:xfrm>
            <a:off x="5307569" y="735721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5301864" y="665727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571105" y="959692"/>
            <a:ext cx="9588919" cy="52322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eaLnBrk="0" fontAlgn="base" hangingPunct="0">
              <a:spcBef>
                <a:spcPct val="20000"/>
              </a:spcBef>
              <a:spcAft>
                <a:spcPct val="0"/>
              </a:spcAft>
              <a:buClr>
                <a:srgbClr val="003366"/>
              </a:buClr>
              <a:buSzPct val="75000"/>
            </a:pPr>
            <a:r>
              <a:rPr lang="en-US" altLang="en-US" sz="2800" b="1" dirty="0" err="1"/>
              <a:t>Các</a:t>
            </a:r>
            <a:r>
              <a:rPr lang="en-US" altLang="en-US" sz="2800" b="1" dirty="0"/>
              <a:t> </a:t>
            </a:r>
            <a:r>
              <a:rPr lang="en-US" altLang="en-US" sz="2800" b="1" dirty="0" err="1"/>
              <a:t>phép</a:t>
            </a:r>
            <a:r>
              <a:rPr lang="en-US" altLang="en-US" sz="2800" b="1" dirty="0"/>
              <a:t> </a:t>
            </a:r>
            <a:r>
              <a:rPr lang="en-US" altLang="en-US" sz="2800" b="1" dirty="0" err="1"/>
              <a:t>biến</a:t>
            </a:r>
            <a:r>
              <a:rPr lang="en-US" altLang="en-US" sz="2800" b="1" dirty="0"/>
              <a:t> </a:t>
            </a:r>
            <a:r>
              <a:rPr lang="en-US" altLang="en-US" sz="2800" b="1" dirty="0" err="1"/>
              <a:t>đổi</a:t>
            </a:r>
            <a:r>
              <a:rPr lang="en-US" altLang="en-US" sz="2800" b="1" dirty="0"/>
              <a:t> </a:t>
            </a:r>
            <a:r>
              <a:rPr lang="en-US" altLang="en-US" sz="2800" b="1" dirty="0" err="1"/>
              <a:t>tương</a:t>
            </a:r>
            <a:r>
              <a:rPr lang="en-US" altLang="en-US" sz="2800" b="1" dirty="0"/>
              <a:t> </a:t>
            </a:r>
            <a:r>
              <a:rPr lang="en-US" altLang="en-US" sz="2800" b="1" dirty="0" err="1"/>
              <a:t>đương</a:t>
            </a:r>
            <a:r>
              <a:rPr lang="en-US" altLang="en-US" sz="2800" b="1" dirty="0"/>
              <a:t>:</a:t>
            </a:r>
            <a:endParaRPr lang="en-US" altLang="en-US" sz="2800" b="1" kern="0" dirty="0"/>
          </a:p>
        </p:txBody>
      </p:sp>
      <p:sp>
        <p:nvSpPr>
          <p:cNvPr id="10" name="矩形 83">
            <a:extLst>
              <a:ext uri="{FF2B5EF4-FFF2-40B4-BE49-F238E27FC236}">
                <a16:creationId xmlns:a16="http://schemas.microsoft.com/office/drawing/2014/main" id="{16036F8C-060D-4C9C-9E5C-185723E8EBB1}"/>
              </a:ext>
            </a:extLst>
          </p:cNvPr>
          <p:cNvSpPr/>
          <p:nvPr/>
        </p:nvSpPr>
        <p:spPr>
          <a:xfrm>
            <a:off x="1632025" y="120364"/>
            <a:ext cx="10421363" cy="769441"/>
          </a:xfrm>
          <a:prstGeom prst="rect">
            <a:avLst/>
          </a:prstGeom>
        </p:spPr>
        <p:txBody>
          <a:bodyPr wrap="square">
            <a:spAutoFit/>
            <a:scene3d>
              <a:camera prst="orthographicFront"/>
              <a:lightRig rig="threePt" dir="t"/>
            </a:scene3d>
            <a:sp3d contourW="12700"/>
          </a:bodyPr>
          <a:lstStyle/>
          <a:p>
            <a:r>
              <a:rPr lang="en-US" sz="4400" b="1" dirty="0">
                <a:solidFill>
                  <a:srgbClr val="FF0000"/>
                </a:solidFill>
              </a:rPr>
              <a:t>2. </a:t>
            </a:r>
            <a:r>
              <a:rPr lang="en-US" sz="4400" b="1" dirty="0" err="1">
                <a:solidFill>
                  <a:srgbClr val="FF0000"/>
                </a:solidFill>
              </a:rPr>
              <a:t>Tính</a:t>
            </a:r>
            <a:r>
              <a:rPr lang="en-US" sz="4400" b="1" dirty="0">
                <a:solidFill>
                  <a:srgbClr val="FF0000"/>
                </a:solidFill>
              </a:rPr>
              <a:t> </a:t>
            </a:r>
            <a:r>
              <a:rPr lang="en-US" sz="4400" b="1" dirty="0" err="1">
                <a:solidFill>
                  <a:srgbClr val="FF0000"/>
                </a:solidFill>
              </a:rPr>
              <a:t>tương</a:t>
            </a:r>
            <a:r>
              <a:rPr lang="en-US" sz="4400" b="1" dirty="0">
                <a:solidFill>
                  <a:srgbClr val="FF0000"/>
                </a:solidFill>
              </a:rPr>
              <a:t> </a:t>
            </a:r>
            <a:r>
              <a:rPr lang="en-US" sz="4400" b="1" dirty="0" err="1">
                <a:solidFill>
                  <a:srgbClr val="FF0000"/>
                </a:solidFill>
              </a:rPr>
              <a:t>đương</a:t>
            </a:r>
            <a:endParaRPr lang="en-US" sz="4400" b="1" dirty="0">
              <a:solidFill>
                <a:srgbClr val="FF0000"/>
              </a:solidFill>
            </a:endParaRPr>
          </a:p>
        </p:txBody>
      </p:sp>
      <p:sp>
        <p:nvSpPr>
          <p:cNvPr id="12" name="矩形 44"/>
          <p:cNvSpPr/>
          <p:nvPr/>
        </p:nvSpPr>
        <p:spPr>
          <a:xfrm>
            <a:off x="521641" y="2091063"/>
            <a:ext cx="2604402" cy="52322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eaLnBrk="0" fontAlgn="base" hangingPunct="0">
              <a:spcBef>
                <a:spcPct val="20000"/>
              </a:spcBef>
              <a:spcAft>
                <a:spcPct val="0"/>
              </a:spcAft>
              <a:buClr>
                <a:srgbClr val="003366"/>
              </a:buClr>
              <a:buSzPct val="75000"/>
            </a:pPr>
            <a:r>
              <a:rPr lang="en-US" altLang="en-US" sz="2800" b="1" kern="0" dirty="0" smtClean="0"/>
              <a:t>Q</a:t>
            </a:r>
            <a:r>
              <a:rPr lang="en-US" altLang="en-US" sz="2800" b="1" kern="0" baseline="-25000" dirty="0" smtClean="0"/>
              <a:t>1</a:t>
            </a:r>
            <a:r>
              <a:rPr lang="en-US" altLang="en-US" sz="2800" b="1" kern="0" dirty="0" smtClean="0"/>
              <a:t>(AB) </a:t>
            </a:r>
            <a:endParaRPr lang="en-US" altLang="en-US" sz="2800" b="1" kern="0" dirty="0"/>
          </a:p>
        </p:txBody>
      </p:sp>
      <p:graphicFrame>
        <p:nvGraphicFramePr>
          <p:cNvPr id="13" name="Table 4">
            <a:extLst>
              <a:ext uri="{FF2B5EF4-FFF2-40B4-BE49-F238E27FC236}">
                <a16:creationId xmlns:a16="http://schemas.microsoft.com/office/drawing/2014/main" id="{87A28AAB-D947-3946-94BB-2EFB01090FC6}"/>
              </a:ext>
            </a:extLst>
          </p:cNvPr>
          <p:cNvGraphicFramePr>
            <a:graphicFrameLocks noGrp="1"/>
          </p:cNvGraphicFramePr>
          <p:nvPr>
            <p:extLst>
              <p:ext uri="{D42A27DB-BD31-4B8C-83A1-F6EECF244321}">
                <p14:modId xmlns:p14="http://schemas.microsoft.com/office/powerpoint/2010/main" val="3674851008"/>
              </p:ext>
            </p:extLst>
          </p:nvPr>
        </p:nvGraphicFramePr>
        <p:xfrm>
          <a:off x="521641" y="2613229"/>
          <a:ext cx="2338780" cy="1163320"/>
        </p:xfrm>
        <a:graphic>
          <a:graphicData uri="http://schemas.openxmlformats.org/drawingml/2006/table">
            <a:tbl>
              <a:tblPr firstRow="1" bandRow="1">
                <a:tableStyleId>{5C22544A-7EE6-4342-B048-85BDC9FD1C3A}</a:tableStyleId>
              </a:tblPr>
              <a:tblGrid>
                <a:gridCol w="1169390">
                  <a:extLst>
                    <a:ext uri="{9D8B030D-6E8A-4147-A177-3AD203B41FA5}">
                      <a16:colId xmlns:a16="http://schemas.microsoft.com/office/drawing/2014/main" val="3307821628"/>
                    </a:ext>
                  </a:extLst>
                </a:gridCol>
                <a:gridCol w="1169390">
                  <a:extLst>
                    <a:ext uri="{9D8B030D-6E8A-4147-A177-3AD203B41FA5}">
                      <a16:colId xmlns:a16="http://schemas.microsoft.com/office/drawing/2014/main" val="3854378788"/>
                    </a:ext>
                  </a:extLst>
                </a:gridCol>
              </a:tblGrid>
              <a:tr h="370840">
                <a:tc>
                  <a:txBody>
                    <a:bodyPr/>
                    <a:lstStyle/>
                    <a:p>
                      <a:pPr algn="ctr"/>
                      <a:r>
                        <a:rPr lang="en-US" dirty="0" smtClean="0"/>
                        <a:t>A</a:t>
                      </a:r>
                      <a:endParaRPr lang="x-none" dirty="0"/>
                    </a:p>
                  </a:txBody>
                  <a:tcPr/>
                </a:tc>
                <a:tc>
                  <a:txBody>
                    <a:bodyPr/>
                    <a:lstStyle/>
                    <a:p>
                      <a:pPr algn="ctr"/>
                      <a:r>
                        <a:rPr lang="x-none" dirty="0"/>
                        <a:t>B</a:t>
                      </a:r>
                    </a:p>
                  </a:txBody>
                  <a:tcPr/>
                </a:tc>
                <a:extLst>
                  <a:ext uri="{0D108BD9-81ED-4DB2-BD59-A6C34878D82A}">
                    <a16:rowId xmlns:a16="http://schemas.microsoft.com/office/drawing/2014/main" val="1483334562"/>
                  </a:ext>
                </a:extLst>
              </a:tr>
              <a:tr h="370840">
                <a:tc>
                  <a:txBody>
                    <a:bodyPr/>
                    <a:lstStyle/>
                    <a:p>
                      <a:pPr algn="ctr"/>
                      <a:r>
                        <a:rPr lang="x-none" sz="2000" b="1" dirty="0"/>
                        <a:t>1</a:t>
                      </a:r>
                    </a:p>
                  </a:txBody>
                  <a:tcPr/>
                </a:tc>
                <a:tc>
                  <a:txBody>
                    <a:bodyPr/>
                    <a:lstStyle/>
                    <a:p>
                      <a:pPr algn="ctr"/>
                      <a:r>
                        <a:rPr lang="x-none" sz="2000" b="1" dirty="0"/>
                        <a:t>2</a:t>
                      </a:r>
                    </a:p>
                  </a:txBody>
                  <a:tcPr/>
                </a:tc>
                <a:extLst>
                  <a:ext uri="{0D108BD9-81ED-4DB2-BD59-A6C34878D82A}">
                    <a16:rowId xmlns:a16="http://schemas.microsoft.com/office/drawing/2014/main" val="1620657780"/>
                  </a:ext>
                </a:extLst>
              </a:tr>
              <a:tr h="370840">
                <a:tc>
                  <a:txBody>
                    <a:bodyPr/>
                    <a:lstStyle/>
                    <a:p>
                      <a:pPr algn="ctr"/>
                      <a:r>
                        <a:rPr lang="x-none" sz="2000" b="1" dirty="0"/>
                        <a:t>2</a:t>
                      </a:r>
                    </a:p>
                  </a:txBody>
                  <a:tcPr/>
                </a:tc>
                <a:tc>
                  <a:txBody>
                    <a:bodyPr/>
                    <a:lstStyle/>
                    <a:p>
                      <a:pPr algn="ctr"/>
                      <a:r>
                        <a:rPr lang="x-none" sz="2000" b="1" dirty="0"/>
                        <a:t>8</a:t>
                      </a:r>
                    </a:p>
                  </a:txBody>
                  <a:tcPr/>
                </a:tc>
                <a:extLst>
                  <a:ext uri="{0D108BD9-81ED-4DB2-BD59-A6C34878D82A}">
                    <a16:rowId xmlns:a16="http://schemas.microsoft.com/office/drawing/2014/main" val="944669984"/>
                  </a:ext>
                </a:extLst>
              </a:tr>
            </a:tbl>
          </a:graphicData>
        </a:graphic>
      </p:graphicFrame>
      <p:graphicFrame>
        <p:nvGraphicFramePr>
          <p:cNvPr id="14" name="Table 5">
            <a:extLst>
              <a:ext uri="{FF2B5EF4-FFF2-40B4-BE49-F238E27FC236}">
                <a16:creationId xmlns:a16="http://schemas.microsoft.com/office/drawing/2014/main" id="{01058D47-F8FD-254F-91BE-0F37F36C4314}"/>
              </a:ext>
            </a:extLst>
          </p:cNvPr>
          <p:cNvGraphicFramePr>
            <a:graphicFrameLocks noGrp="1"/>
          </p:cNvGraphicFramePr>
          <p:nvPr>
            <p:extLst>
              <p:ext uri="{D42A27DB-BD31-4B8C-83A1-F6EECF244321}">
                <p14:modId xmlns:p14="http://schemas.microsoft.com/office/powerpoint/2010/main" val="4075541763"/>
              </p:ext>
            </p:extLst>
          </p:nvPr>
        </p:nvGraphicFramePr>
        <p:xfrm>
          <a:off x="3558979" y="2554716"/>
          <a:ext cx="2738976" cy="1559560"/>
        </p:xfrm>
        <a:graphic>
          <a:graphicData uri="http://schemas.openxmlformats.org/drawingml/2006/table">
            <a:tbl>
              <a:tblPr firstRow="1" bandRow="1">
                <a:tableStyleId>{5C22544A-7EE6-4342-B048-85BDC9FD1C3A}</a:tableStyleId>
              </a:tblPr>
              <a:tblGrid>
                <a:gridCol w="1369488">
                  <a:extLst>
                    <a:ext uri="{9D8B030D-6E8A-4147-A177-3AD203B41FA5}">
                      <a16:colId xmlns:a16="http://schemas.microsoft.com/office/drawing/2014/main" val="1143546546"/>
                    </a:ext>
                  </a:extLst>
                </a:gridCol>
                <a:gridCol w="1369488">
                  <a:extLst>
                    <a:ext uri="{9D8B030D-6E8A-4147-A177-3AD203B41FA5}">
                      <a16:colId xmlns:a16="http://schemas.microsoft.com/office/drawing/2014/main" val="430327775"/>
                    </a:ext>
                  </a:extLst>
                </a:gridCol>
              </a:tblGrid>
              <a:tr h="370840">
                <a:tc>
                  <a:txBody>
                    <a:bodyPr/>
                    <a:lstStyle/>
                    <a:p>
                      <a:pPr algn="ctr"/>
                      <a:r>
                        <a:rPr lang="en-US" b="1" dirty="0" smtClean="0"/>
                        <a:t>C</a:t>
                      </a:r>
                      <a:endParaRPr lang="x-none" b="0" dirty="0"/>
                    </a:p>
                  </a:txBody>
                  <a:tcPr/>
                </a:tc>
                <a:tc>
                  <a:txBody>
                    <a:bodyPr/>
                    <a:lstStyle/>
                    <a:p>
                      <a:pPr algn="ctr"/>
                      <a:r>
                        <a:rPr lang="en-US" dirty="0" smtClean="0"/>
                        <a:t>D</a:t>
                      </a:r>
                      <a:endParaRPr lang="x-none" dirty="0"/>
                    </a:p>
                  </a:txBody>
                  <a:tcPr/>
                </a:tc>
                <a:extLst>
                  <a:ext uri="{0D108BD9-81ED-4DB2-BD59-A6C34878D82A}">
                    <a16:rowId xmlns:a16="http://schemas.microsoft.com/office/drawing/2014/main" val="651494917"/>
                  </a:ext>
                </a:extLst>
              </a:tr>
              <a:tr h="370840">
                <a:tc>
                  <a:txBody>
                    <a:bodyPr/>
                    <a:lstStyle/>
                    <a:p>
                      <a:pPr algn="ctr"/>
                      <a:r>
                        <a:rPr lang="x-none" sz="2000" b="1" dirty="0"/>
                        <a:t>1</a:t>
                      </a:r>
                    </a:p>
                  </a:txBody>
                  <a:tcPr/>
                </a:tc>
                <a:tc>
                  <a:txBody>
                    <a:bodyPr/>
                    <a:lstStyle/>
                    <a:p>
                      <a:pPr algn="ctr"/>
                      <a:r>
                        <a:rPr lang="x-none" sz="2000" b="1" dirty="0"/>
                        <a:t>3</a:t>
                      </a:r>
                    </a:p>
                  </a:txBody>
                  <a:tcPr/>
                </a:tc>
                <a:extLst>
                  <a:ext uri="{0D108BD9-81ED-4DB2-BD59-A6C34878D82A}">
                    <a16:rowId xmlns:a16="http://schemas.microsoft.com/office/drawing/2014/main" val="1120128997"/>
                  </a:ext>
                </a:extLst>
              </a:tr>
              <a:tr h="370840">
                <a:tc>
                  <a:txBody>
                    <a:bodyPr/>
                    <a:lstStyle/>
                    <a:p>
                      <a:pPr algn="ctr"/>
                      <a:r>
                        <a:rPr lang="x-none" sz="2000" b="1" dirty="0"/>
                        <a:t>2</a:t>
                      </a:r>
                    </a:p>
                  </a:txBody>
                  <a:tcPr/>
                </a:tc>
                <a:tc>
                  <a:txBody>
                    <a:bodyPr/>
                    <a:lstStyle/>
                    <a:p>
                      <a:pPr algn="ctr"/>
                      <a:r>
                        <a:rPr lang="x-none" sz="2000" b="1" dirty="0"/>
                        <a:t>3</a:t>
                      </a:r>
                    </a:p>
                  </a:txBody>
                  <a:tcPr/>
                </a:tc>
                <a:extLst>
                  <a:ext uri="{0D108BD9-81ED-4DB2-BD59-A6C34878D82A}">
                    <a16:rowId xmlns:a16="http://schemas.microsoft.com/office/drawing/2014/main" val="2586929691"/>
                  </a:ext>
                </a:extLst>
              </a:tr>
              <a:tr h="370840">
                <a:tc>
                  <a:txBody>
                    <a:bodyPr/>
                    <a:lstStyle/>
                    <a:p>
                      <a:pPr algn="ctr"/>
                      <a:r>
                        <a:rPr lang="en-US" sz="2000" b="1" dirty="0" smtClean="0"/>
                        <a:t>3</a:t>
                      </a:r>
                      <a:endParaRPr lang="x-none" sz="2000" b="1" dirty="0"/>
                    </a:p>
                  </a:txBody>
                  <a:tcPr/>
                </a:tc>
                <a:tc>
                  <a:txBody>
                    <a:bodyPr/>
                    <a:lstStyle/>
                    <a:p>
                      <a:pPr algn="ctr"/>
                      <a:r>
                        <a:rPr lang="en-US" sz="2000" b="1" dirty="0" smtClean="0"/>
                        <a:t>4</a:t>
                      </a:r>
                      <a:endParaRPr lang="x-none" sz="2000" b="1" dirty="0"/>
                    </a:p>
                  </a:txBody>
                  <a:tcPr/>
                </a:tc>
                <a:extLst>
                  <a:ext uri="{0D108BD9-81ED-4DB2-BD59-A6C34878D82A}">
                    <a16:rowId xmlns:a16="http://schemas.microsoft.com/office/drawing/2014/main" val="1799435982"/>
                  </a:ext>
                </a:extLst>
              </a:tr>
            </a:tbl>
          </a:graphicData>
        </a:graphic>
      </p:graphicFrame>
      <p:sp>
        <p:nvSpPr>
          <p:cNvPr id="15" name="矩形 44">
            <a:extLst>
              <a:ext uri="{FF2B5EF4-FFF2-40B4-BE49-F238E27FC236}">
                <a16:creationId xmlns:a16="http://schemas.microsoft.com/office/drawing/2014/main" id="{1F737313-0930-D64F-9788-348DFC23E30D}"/>
              </a:ext>
            </a:extLst>
          </p:cNvPr>
          <p:cNvSpPr/>
          <p:nvPr/>
        </p:nvSpPr>
        <p:spPr>
          <a:xfrm>
            <a:off x="3439826" y="2091063"/>
            <a:ext cx="2977283" cy="86793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eaLnBrk="0" fontAlgn="base" hangingPunct="0">
              <a:spcBef>
                <a:spcPct val="20000"/>
              </a:spcBef>
              <a:spcAft>
                <a:spcPct val="0"/>
              </a:spcAft>
              <a:buClr>
                <a:srgbClr val="003366"/>
              </a:buClr>
              <a:buSzPct val="75000"/>
            </a:pPr>
            <a:r>
              <a:rPr lang="en-US" altLang="en-US" sz="2800" b="1" kern="0" dirty="0" smtClean="0"/>
              <a:t>Q</a:t>
            </a:r>
            <a:r>
              <a:rPr lang="en-US" altLang="en-US" sz="2800" b="1" kern="0" baseline="-25000" dirty="0" smtClean="0"/>
              <a:t>2</a:t>
            </a:r>
            <a:r>
              <a:rPr lang="en-US" altLang="en-US" sz="2800" b="1" kern="0" dirty="0" smtClean="0"/>
              <a:t>(C</a:t>
            </a:r>
            <a:r>
              <a:rPr lang="en-US" altLang="en-US" sz="2800" b="1" kern="0" dirty="0"/>
              <a:t>D</a:t>
            </a:r>
            <a:r>
              <a:rPr lang="en-US" altLang="en-US" sz="2800" b="1" kern="0" dirty="0" smtClean="0"/>
              <a:t>)</a:t>
            </a:r>
            <a:endParaRPr lang="en-US" altLang="en-US" sz="2800" b="1" kern="0" dirty="0"/>
          </a:p>
          <a:p>
            <a:pPr marL="342900" lvl="0" indent="-342900" eaLnBrk="0" fontAlgn="base" hangingPunct="0">
              <a:spcBef>
                <a:spcPct val="20000"/>
              </a:spcBef>
              <a:spcAft>
                <a:spcPct val="0"/>
              </a:spcAft>
              <a:buClr>
                <a:srgbClr val="003366"/>
              </a:buClr>
              <a:buSzPct val="75000"/>
            </a:pPr>
            <a:endParaRPr lang="en-US" altLang="en-US" sz="2800" kern="0" baseline="-25000" dirty="0"/>
          </a:p>
        </p:txBody>
      </p:sp>
    </p:spTree>
    <p:extLst>
      <p:ext uri="{BB962C8B-B14F-4D97-AF65-F5344CB8AC3E}">
        <p14:creationId xmlns:p14="http://schemas.microsoft.com/office/powerpoint/2010/main" val="1538070600"/>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32025" y="1396737"/>
            <a:ext cx="5114925" cy="685800"/>
          </a:xfrm>
          <a:prstGeom prst="rect">
            <a:avLst/>
          </a:prstGeom>
        </p:spPr>
      </p:pic>
      <p:sp>
        <p:nvSpPr>
          <p:cNvPr id="22" name="文本框 21"/>
          <p:cNvSpPr txBox="1"/>
          <p:nvPr/>
        </p:nvSpPr>
        <p:spPr>
          <a:xfrm>
            <a:off x="1865151"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5307569" y="735721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5301864" y="665727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571105" y="959692"/>
            <a:ext cx="9588919" cy="52322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eaLnBrk="0" fontAlgn="base" hangingPunct="0">
              <a:spcBef>
                <a:spcPct val="20000"/>
              </a:spcBef>
              <a:spcAft>
                <a:spcPct val="0"/>
              </a:spcAft>
              <a:buClr>
                <a:srgbClr val="003366"/>
              </a:buClr>
              <a:buSzPct val="75000"/>
            </a:pPr>
            <a:r>
              <a:rPr lang="en-US" altLang="en-US" sz="2800" b="1" dirty="0" err="1"/>
              <a:t>Các</a:t>
            </a:r>
            <a:r>
              <a:rPr lang="en-US" altLang="en-US" sz="2800" b="1" dirty="0"/>
              <a:t> </a:t>
            </a:r>
            <a:r>
              <a:rPr lang="en-US" altLang="en-US" sz="2800" b="1" dirty="0" err="1"/>
              <a:t>phép</a:t>
            </a:r>
            <a:r>
              <a:rPr lang="en-US" altLang="en-US" sz="2800" b="1" dirty="0"/>
              <a:t> </a:t>
            </a:r>
            <a:r>
              <a:rPr lang="en-US" altLang="en-US" sz="2800" b="1" dirty="0" err="1"/>
              <a:t>biến</a:t>
            </a:r>
            <a:r>
              <a:rPr lang="en-US" altLang="en-US" sz="2800" b="1" dirty="0"/>
              <a:t> </a:t>
            </a:r>
            <a:r>
              <a:rPr lang="en-US" altLang="en-US" sz="2800" b="1" dirty="0" err="1"/>
              <a:t>đổi</a:t>
            </a:r>
            <a:r>
              <a:rPr lang="en-US" altLang="en-US" sz="2800" b="1" dirty="0"/>
              <a:t> </a:t>
            </a:r>
            <a:r>
              <a:rPr lang="en-US" altLang="en-US" sz="2800" b="1" dirty="0" err="1"/>
              <a:t>tương</a:t>
            </a:r>
            <a:r>
              <a:rPr lang="en-US" altLang="en-US" sz="2800" b="1" dirty="0"/>
              <a:t> </a:t>
            </a:r>
            <a:r>
              <a:rPr lang="en-US" altLang="en-US" sz="2800" b="1" dirty="0" err="1"/>
              <a:t>đương</a:t>
            </a:r>
            <a:r>
              <a:rPr lang="en-US" altLang="en-US" sz="2800" b="1" dirty="0"/>
              <a:t>:</a:t>
            </a:r>
            <a:endParaRPr lang="en-US" altLang="en-US" sz="2800" b="1" kern="0" dirty="0"/>
          </a:p>
        </p:txBody>
      </p:sp>
      <p:sp>
        <p:nvSpPr>
          <p:cNvPr id="10" name="矩形 83">
            <a:extLst>
              <a:ext uri="{FF2B5EF4-FFF2-40B4-BE49-F238E27FC236}">
                <a16:creationId xmlns:a16="http://schemas.microsoft.com/office/drawing/2014/main" id="{16036F8C-060D-4C9C-9E5C-185723E8EBB1}"/>
              </a:ext>
            </a:extLst>
          </p:cNvPr>
          <p:cNvSpPr/>
          <p:nvPr/>
        </p:nvSpPr>
        <p:spPr>
          <a:xfrm>
            <a:off x="1632025" y="120364"/>
            <a:ext cx="10421363" cy="769441"/>
          </a:xfrm>
          <a:prstGeom prst="rect">
            <a:avLst/>
          </a:prstGeom>
        </p:spPr>
        <p:txBody>
          <a:bodyPr wrap="square">
            <a:spAutoFit/>
            <a:scene3d>
              <a:camera prst="orthographicFront"/>
              <a:lightRig rig="threePt" dir="t"/>
            </a:scene3d>
            <a:sp3d contourW="12700"/>
          </a:bodyPr>
          <a:lstStyle/>
          <a:p>
            <a:r>
              <a:rPr lang="en-US" sz="4400" b="1" dirty="0">
                <a:solidFill>
                  <a:srgbClr val="FF0000"/>
                </a:solidFill>
              </a:rPr>
              <a:t>2. </a:t>
            </a:r>
            <a:r>
              <a:rPr lang="en-US" sz="4400" b="1" dirty="0" err="1">
                <a:solidFill>
                  <a:srgbClr val="FF0000"/>
                </a:solidFill>
              </a:rPr>
              <a:t>Tính</a:t>
            </a:r>
            <a:r>
              <a:rPr lang="en-US" sz="4400" b="1" dirty="0">
                <a:solidFill>
                  <a:srgbClr val="FF0000"/>
                </a:solidFill>
              </a:rPr>
              <a:t> </a:t>
            </a:r>
            <a:r>
              <a:rPr lang="en-US" sz="4400" b="1" dirty="0" err="1">
                <a:solidFill>
                  <a:srgbClr val="FF0000"/>
                </a:solidFill>
              </a:rPr>
              <a:t>tương</a:t>
            </a:r>
            <a:r>
              <a:rPr lang="en-US" sz="4400" b="1" dirty="0">
                <a:solidFill>
                  <a:srgbClr val="FF0000"/>
                </a:solidFill>
              </a:rPr>
              <a:t> </a:t>
            </a:r>
            <a:r>
              <a:rPr lang="en-US" sz="4400" b="1" dirty="0" err="1">
                <a:solidFill>
                  <a:srgbClr val="FF0000"/>
                </a:solidFill>
              </a:rPr>
              <a:t>đương</a:t>
            </a:r>
            <a:endParaRPr lang="en-US" sz="4400" b="1" dirty="0">
              <a:solidFill>
                <a:srgbClr val="FF0000"/>
              </a:solidFill>
            </a:endParaRPr>
          </a:p>
        </p:txBody>
      </p:sp>
      <p:sp>
        <p:nvSpPr>
          <p:cNvPr id="12" name="矩形 44"/>
          <p:cNvSpPr/>
          <p:nvPr/>
        </p:nvSpPr>
        <p:spPr>
          <a:xfrm>
            <a:off x="521641" y="2091063"/>
            <a:ext cx="2604402" cy="52322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eaLnBrk="0" fontAlgn="base" hangingPunct="0">
              <a:spcBef>
                <a:spcPct val="20000"/>
              </a:spcBef>
              <a:spcAft>
                <a:spcPct val="0"/>
              </a:spcAft>
              <a:buClr>
                <a:srgbClr val="003366"/>
              </a:buClr>
              <a:buSzPct val="75000"/>
            </a:pPr>
            <a:r>
              <a:rPr lang="en-US" altLang="en-US" sz="2800" b="1" kern="0" dirty="0" smtClean="0"/>
              <a:t>Q</a:t>
            </a:r>
            <a:r>
              <a:rPr lang="en-US" altLang="en-US" sz="2800" b="1" kern="0" baseline="-25000" dirty="0" smtClean="0"/>
              <a:t>1</a:t>
            </a:r>
            <a:r>
              <a:rPr lang="en-US" altLang="en-US" sz="2800" b="1" kern="0" dirty="0" smtClean="0"/>
              <a:t>(AB) </a:t>
            </a:r>
            <a:endParaRPr lang="en-US" altLang="en-US" sz="2800" b="1" kern="0" dirty="0"/>
          </a:p>
        </p:txBody>
      </p:sp>
      <p:graphicFrame>
        <p:nvGraphicFramePr>
          <p:cNvPr id="13" name="Table 4">
            <a:extLst>
              <a:ext uri="{FF2B5EF4-FFF2-40B4-BE49-F238E27FC236}">
                <a16:creationId xmlns:a16="http://schemas.microsoft.com/office/drawing/2014/main" id="{87A28AAB-D947-3946-94BB-2EFB01090FC6}"/>
              </a:ext>
            </a:extLst>
          </p:cNvPr>
          <p:cNvGraphicFramePr>
            <a:graphicFrameLocks noGrp="1"/>
          </p:cNvGraphicFramePr>
          <p:nvPr>
            <p:extLst>
              <p:ext uri="{D42A27DB-BD31-4B8C-83A1-F6EECF244321}">
                <p14:modId xmlns:p14="http://schemas.microsoft.com/office/powerpoint/2010/main" val="3674851008"/>
              </p:ext>
            </p:extLst>
          </p:nvPr>
        </p:nvGraphicFramePr>
        <p:xfrm>
          <a:off x="521641" y="2613229"/>
          <a:ext cx="2338780" cy="1163320"/>
        </p:xfrm>
        <a:graphic>
          <a:graphicData uri="http://schemas.openxmlformats.org/drawingml/2006/table">
            <a:tbl>
              <a:tblPr firstRow="1" bandRow="1">
                <a:tableStyleId>{5C22544A-7EE6-4342-B048-85BDC9FD1C3A}</a:tableStyleId>
              </a:tblPr>
              <a:tblGrid>
                <a:gridCol w="1169390">
                  <a:extLst>
                    <a:ext uri="{9D8B030D-6E8A-4147-A177-3AD203B41FA5}">
                      <a16:colId xmlns:a16="http://schemas.microsoft.com/office/drawing/2014/main" val="3307821628"/>
                    </a:ext>
                  </a:extLst>
                </a:gridCol>
                <a:gridCol w="1169390">
                  <a:extLst>
                    <a:ext uri="{9D8B030D-6E8A-4147-A177-3AD203B41FA5}">
                      <a16:colId xmlns:a16="http://schemas.microsoft.com/office/drawing/2014/main" val="3854378788"/>
                    </a:ext>
                  </a:extLst>
                </a:gridCol>
              </a:tblGrid>
              <a:tr h="370840">
                <a:tc>
                  <a:txBody>
                    <a:bodyPr/>
                    <a:lstStyle/>
                    <a:p>
                      <a:pPr algn="ctr"/>
                      <a:r>
                        <a:rPr lang="en-US" dirty="0" smtClean="0"/>
                        <a:t>A</a:t>
                      </a:r>
                      <a:endParaRPr lang="x-none" dirty="0"/>
                    </a:p>
                  </a:txBody>
                  <a:tcPr/>
                </a:tc>
                <a:tc>
                  <a:txBody>
                    <a:bodyPr/>
                    <a:lstStyle/>
                    <a:p>
                      <a:pPr algn="ctr"/>
                      <a:r>
                        <a:rPr lang="x-none" dirty="0"/>
                        <a:t>B</a:t>
                      </a:r>
                    </a:p>
                  </a:txBody>
                  <a:tcPr/>
                </a:tc>
                <a:extLst>
                  <a:ext uri="{0D108BD9-81ED-4DB2-BD59-A6C34878D82A}">
                    <a16:rowId xmlns:a16="http://schemas.microsoft.com/office/drawing/2014/main" val="1483334562"/>
                  </a:ext>
                </a:extLst>
              </a:tr>
              <a:tr h="370840">
                <a:tc>
                  <a:txBody>
                    <a:bodyPr/>
                    <a:lstStyle/>
                    <a:p>
                      <a:pPr algn="ctr"/>
                      <a:r>
                        <a:rPr lang="x-none" sz="2000" b="1" dirty="0"/>
                        <a:t>1</a:t>
                      </a:r>
                    </a:p>
                  </a:txBody>
                  <a:tcPr/>
                </a:tc>
                <a:tc>
                  <a:txBody>
                    <a:bodyPr/>
                    <a:lstStyle/>
                    <a:p>
                      <a:pPr algn="ctr"/>
                      <a:r>
                        <a:rPr lang="x-none" sz="2000" b="1" dirty="0"/>
                        <a:t>2</a:t>
                      </a:r>
                    </a:p>
                  </a:txBody>
                  <a:tcPr/>
                </a:tc>
                <a:extLst>
                  <a:ext uri="{0D108BD9-81ED-4DB2-BD59-A6C34878D82A}">
                    <a16:rowId xmlns:a16="http://schemas.microsoft.com/office/drawing/2014/main" val="1620657780"/>
                  </a:ext>
                </a:extLst>
              </a:tr>
              <a:tr h="370840">
                <a:tc>
                  <a:txBody>
                    <a:bodyPr/>
                    <a:lstStyle/>
                    <a:p>
                      <a:pPr algn="ctr"/>
                      <a:r>
                        <a:rPr lang="x-none" sz="2000" b="1" dirty="0"/>
                        <a:t>2</a:t>
                      </a:r>
                    </a:p>
                  </a:txBody>
                  <a:tcPr/>
                </a:tc>
                <a:tc>
                  <a:txBody>
                    <a:bodyPr/>
                    <a:lstStyle/>
                    <a:p>
                      <a:pPr algn="ctr"/>
                      <a:r>
                        <a:rPr lang="x-none" sz="2000" b="1" dirty="0"/>
                        <a:t>8</a:t>
                      </a:r>
                    </a:p>
                  </a:txBody>
                  <a:tcPr/>
                </a:tc>
                <a:extLst>
                  <a:ext uri="{0D108BD9-81ED-4DB2-BD59-A6C34878D82A}">
                    <a16:rowId xmlns:a16="http://schemas.microsoft.com/office/drawing/2014/main" val="944669984"/>
                  </a:ext>
                </a:extLst>
              </a:tr>
            </a:tbl>
          </a:graphicData>
        </a:graphic>
      </p:graphicFrame>
      <p:graphicFrame>
        <p:nvGraphicFramePr>
          <p:cNvPr id="14" name="Table 5">
            <a:extLst>
              <a:ext uri="{FF2B5EF4-FFF2-40B4-BE49-F238E27FC236}">
                <a16:creationId xmlns:a16="http://schemas.microsoft.com/office/drawing/2014/main" id="{01058D47-F8FD-254F-91BE-0F37F36C4314}"/>
              </a:ext>
            </a:extLst>
          </p:cNvPr>
          <p:cNvGraphicFramePr>
            <a:graphicFrameLocks noGrp="1"/>
          </p:cNvGraphicFramePr>
          <p:nvPr>
            <p:extLst>
              <p:ext uri="{D42A27DB-BD31-4B8C-83A1-F6EECF244321}">
                <p14:modId xmlns:p14="http://schemas.microsoft.com/office/powerpoint/2010/main" val="3283221363"/>
              </p:ext>
            </p:extLst>
          </p:nvPr>
        </p:nvGraphicFramePr>
        <p:xfrm>
          <a:off x="3558979" y="2554716"/>
          <a:ext cx="2738976" cy="1559560"/>
        </p:xfrm>
        <a:graphic>
          <a:graphicData uri="http://schemas.openxmlformats.org/drawingml/2006/table">
            <a:tbl>
              <a:tblPr firstRow="1" bandRow="1">
                <a:tableStyleId>{5C22544A-7EE6-4342-B048-85BDC9FD1C3A}</a:tableStyleId>
              </a:tblPr>
              <a:tblGrid>
                <a:gridCol w="1369488">
                  <a:extLst>
                    <a:ext uri="{9D8B030D-6E8A-4147-A177-3AD203B41FA5}">
                      <a16:colId xmlns:a16="http://schemas.microsoft.com/office/drawing/2014/main" val="1143546546"/>
                    </a:ext>
                  </a:extLst>
                </a:gridCol>
                <a:gridCol w="1369488">
                  <a:extLst>
                    <a:ext uri="{9D8B030D-6E8A-4147-A177-3AD203B41FA5}">
                      <a16:colId xmlns:a16="http://schemas.microsoft.com/office/drawing/2014/main" val="430327775"/>
                    </a:ext>
                  </a:extLst>
                </a:gridCol>
              </a:tblGrid>
              <a:tr h="370840">
                <a:tc>
                  <a:txBody>
                    <a:bodyPr/>
                    <a:lstStyle/>
                    <a:p>
                      <a:pPr algn="ctr"/>
                      <a:r>
                        <a:rPr lang="en-US" b="1" dirty="0" smtClean="0"/>
                        <a:t>C</a:t>
                      </a:r>
                      <a:endParaRPr lang="x-none" b="0" dirty="0"/>
                    </a:p>
                  </a:txBody>
                  <a:tcPr/>
                </a:tc>
                <a:tc>
                  <a:txBody>
                    <a:bodyPr/>
                    <a:lstStyle/>
                    <a:p>
                      <a:pPr algn="ctr"/>
                      <a:r>
                        <a:rPr lang="en-US" dirty="0" smtClean="0"/>
                        <a:t>D</a:t>
                      </a:r>
                      <a:endParaRPr lang="x-none" dirty="0"/>
                    </a:p>
                  </a:txBody>
                  <a:tcPr/>
                </a:tc>
                <a:extLst>
                  <a:ext uri="{0D108BD9-81ED-4DB2-BD59-A6C34878D82A}">
                    <a16:rowId xmlns:a16="http://schemas.microsoft.com/office/drawing/2014/main" val="651494917"/>
                  </a:ext>
                </a:extLst>
              </a:tr>
              <a:tr h="370840">
                <a:tc>
                  <a:txBody>
                    <a:bodyPr/>
                    <a:lstStyle/>
                    <a:p>
                      <a:pPr algn="ctr"/>
                      <a:r>
                        <a:rPr lang="x-none" sz="2000" b="1" dirty="0"/>
                        <a:t>1</a:t>
                      </a:r>
                    </a:p>
                  </a:txBody>
                  <a:tcPr/>
                </a:tc>
                <a:tc>
                  <a:txBody>
                    <a:bodyPr/>
                    <a:lstStyle/>
                    <a:p>
                      <a:pPr algn="ctr"/>
                      <a:r>
                        <a:rPr lang="en-US" sz="2000" b="1" dirty="0" smtClean="0"/>
                        <a:t>2</a:t>
                      </a:r>
                      <a:endParaRPr lang="x-none" sz="2000" b="1" dirty="0"/>
                    </a:p>
                  </a:txBody>
                  <a:tcPr/>
                </a:tc>
                <a:extLst>
                  <a:ext uri="{0D108BD9-81ED-4DB2-BD59-A6C34878D82A}">
                    <a16:rowId xmlns:a16="http://schemas.microsoft.com/office/drawing/2014/main" val="1120128997"/>
                  </a:ext>
                </a:extLst>
              </a:tr>
              <a:tr h="370840">
                <a:tc>
                  <a:txBody>
                    <a:bodyPr/>
                    <a:lstStyle/>
                    <a:p>
                      <a:pPr algn="ctr"/>
                      <a:r>
                        <a:rPr lang="x-none" sz="2000" b="1" dirty="0"/>
                        <a:t>2</a:t>
                      </a:r>
                    </a:p>
                  </a:txBody>
                  <a:tcPr/>
                </a:tc>
                <a:tc>
                  <a:txBody>
                    <a:bodyPr/>
                    <a:lstStyle/>
                    <a:p>
                      <a:pPr algn="ctr"/>
                      <a:r>
                        <a:rPr lang="x-none" sz="2000" b="1" dirty="0"/>
                        <a:t>3</a:t>
                      </a:r>
                    </a:p>
                  </a:txBody>
                  <a:tcPr/>
                </a:tc>
                <a:extLst>
                  <a:ext uri="{0D108BD9-81ED-4DB2-BD59-A6C34878D82A}">
                    <a16:rowId xmlns:a16="http://schemas.microsoft.com/office/drawing/2014/main" val="2586929691"/>
                  </a:ext>
                </a:extLst>
              </a:tr>
              <a:tr h="370840">
                <a:tc>
                  <a:txBody>
                    <a:bodyPr/>
                    <a:lstStyle/>
                    <a:p>
                      <a:pPr algn="ctr"/>
                      <a:r>
                        <a:rPr lang="en-US" sz="2000" b="1" dirty="0" smtClean="0"/>
                        <a:t>3</a:t>
                      </a:r>
                      <a:endParaRPr lang="x-none" sz="2000" b="1" dirty="0"/>
                    </a:p>
                  </a:txBody>
                  <a:tcPr/>
                </a:tc>
                <a:tc>
                  <a:txBody>
                    <a:bodyPr/>
                    <a:lstStyle/>
                    <a:p>
                      <a:pPr algn="ctr"/>
                      <a:r>
                        <a:rPr lang="en-US" sz="2000" b="1" dirty="0" smtClean="0"/>
                        <a:t>4</a:t>
                      </a:r>
                      <a:endParaRPr lang="x-none" sz="2000" b="1" dirty="0"/>
                    </a:p>
                  </a:txBody>
                  <a:tcPr/>
                </a:tc>
                <a:extLst>
                  <a:ext uri="{0D108BD9-81ED-4DB2-BD59-A6C34878D82A}">
                    <a16:rowId xmlns:a16="http://schemas.microsoft.com/office/drawing/2014/main" val="1799435982"/>
                  </a:ext>
                </a:extLst>
              </a:tr>
            </a:tbl>
          </a:graphicData>
        </a:graphic>
      </p:graphicFrame>
      <p:sp>
        <p:nvSpPr>
          <p:cNvPr id="15" name="矩形 44">
            <a:extLst>
              <a:ext uri="{FF2B5EF4-FFF2-40B4-BE49-F238E27FC236}">
                <a16:creationId xmlns:a16="http://schemas.microsoft.com/office/drawing/2014/main" id="{1F737313-0930-D64F-9788-348DFC23E30D}"/>
              </a:ext>
            </a:extLst>
          </p:cNvPr>
          <p:cNvSpPr/>
          <p:nvPr/>
        </p:nvSpPr>
        <p:spPr>
          <a:xfrm>
            <a:off x="3439826" y="2091063"/>
            <a:ext cx="2977283" cy="86793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eaLnBrk="0" fontAlgn="base" hangingPunct="0">
              <a:spcBef>
                <a:spcPct val="20000"/>
              </a:spcBef>
              <a:spcAft>
                <a:spcPct val="0"/>
              </a:spcAft>
              <a:buClr>
                <a:srgbClr val="003366"/>
              </a:buClr>
              <a:buSzPct val="75000"/>
            </a:pPr>
            <a:r>
              <a:rPr lang="en-US" altLang="en-US" sz="2800" b="1" kern="0" dirty="0" smtClean="0"/>
              <a:t>Q</a:t>
            </a:r>
            <a:r>
              <a:rPr lang="en-US" altLang="en-US" sz="2800" b="1" kern="0" baseline="-25000" dirty="0" smtClean="0"/>
              <a:t>2</a:t>
            </a:r>
            <a:r>
              <a:rPr lang="en-US" altLang="en-US" sz="2800" b="1" kern="0" dirty="0" smtClean="0"/>
              <a:t>(C</a:t>
            </a:r>
            <a:r>
              <a:rPr lang="en-US" altLang="en-US" sz="2800" b="1" kern="0" dirty="0"/>
              <a:t>D</a:t>
            </a:r>
            <a:r>
              <a:rPr lang="en-US" altLang="en-US" sz="2800" b="1" kern="0" dirty="0" smtClean="0"/>
              <a:t>)</a:t>
            </a:r>
            <a:endParaRPr lang="en-US" altLang="en-US" sz="2800" b="1" kern="0" dirty="0"/>
          </a:p>
          <a:p>
            <a:pPr marL="342900" lvl="0" indent="-342900" eaLnBrk="0" fontAlgn="base" hangingPunct="0">
              <a:spcBef>
                <a:spcPct val="20000"/>
              </a:spcBef>
              <a:spcAft>
                <a:spcPct val="0"/>
              </a:spcAft>
              <a:buClr>
                <a:srgbClr val="003366"/>
              </a:buClr>
              <a:buSzPct val="75000"/>
            </a:pPr>
            <a:endParaRPr lang="en-US" altLang="en-US" sz="2800" kern="0" baseline="-25000" dirty="0"/>
          </a:p>
        </p:txBody>
      </p:sp>
    </p:spTree>
    <p:extLst>
      <p:ext uri="{BB962C8B-B14F-4D97-AF65-F5344CB8AC3E}">
        <p14:creationId xmlns:p14="http://schemas.microsoft.com/office/powerpoint/2010/main" val="119635490"/>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32025" y="1403308"/>
            <a:ext cx="9772650" cy="552450"/>
          </a:xfrm>
          <a:prstGeom prst="rect">
            <a:avLst/>
          </a:prstGeom>
        </p:spPr>
      </p:pic>
      <p:sp>
        <p:nvSpPr>
          <p:cNvPr id="22" name="文本框 21"/>
          <p:cNvSpPr txBox="1"/>
          <p:nvPr/>
        </p:nvSpPr>
        <p:spPr>
          <a:xfrm>
            <a:off x="1865151"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5307569" y="735721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5301864" y="665727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571105" y="959692"/>
            <a:ext cx="9588919" cy="52322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eaLnBrk="0" fontAlgn="base" hangingPunct="0">
              <a:spcBef>
                <a:spcPct val="20000"/>
              </a:spcBef>
              <a:spcAft>
                <a:spcPct val="0"/>
              </a:spcAft>
              <a:buClr>
                <a:srgbClr val="003366"/>
              </a:buClr>
              <a:buSzPct val="75000"/>
            </a:pPr>
            <a:r>
              <a:rPr lang="en-US" altLang="en-US" sz="2800" b="1" dirty="0" err="1"/>
              <a:t>Các</a:t>
            </a:r>
            <a:r>
              <a:rPr lang="en-US" altLang="en-US" sz="2800" b="1" dirty="0"/>
              <a:t> </a:t>
            </a:r>
            <a:r>
              <a:rPr lang="en-US" altLang="en-US" sz="2800" b="1" dirty="0" err="1"/>
              <a:t>phép</a:t>
            </a:r>
            <a:r>
              <a:rPr lang="en-US" altLang="en-US" sz="2800" b="1" dirty="0"/>
              <a:t> </a:t>
            </a:r>
            <a:r>
              <a:rPr lang="en-US" altLang="en-US" sz="2800" b="1" dirty="0" err="1"/>
              <a:t>biến</a:t>
            </a:r>
            <a:r>
              <a:rPr lang="en-US" altLang="en-US" sz="2800" b="1" dirty="0"/>
              <a:t> </a:t>
            </a:r>
            <a:r>
              <a:rPr lang="en-US" altLang="en-US" sz="2800" b="1" dirty="0" err="1"/>
              <a:t>đổi</a:t>
            </a:r>
            <a:r>
              <a:rPr lang="en-US" altLang="en-US" sz="2800" b="1" dirty="0"/>
              <a:t> </a:t>
            </a:r>
            <a:r>
              <a:rPr lang="en-US" altLang="en-US" sz="2800" b="1" dirty="0" err="1"/>
              <a:t>tương</a:t>
            </a:r>
            <a:r>
              <a:rPr lang="en-US" altLang="en-US" sz="2800" b="1" dirty="0"/>
              <a:t> </a:t>
            </a:r>
            <a:r>
              <a:rPr lang="en-US" altLang="en-US" sz="2800" b="1" dirty="0" err="1"/>
              <a:t>đương</a:t>
            </a:r>
            <a:r>
              <a:rPr lang="en-US" altLang="en-US" sz="2800" b="1" dirty="0"/>
              <a:t>:</a:t>
            </a:r>
            <a:endParaRPr lang="en-US" altLang="en-US" sz="2800" b="1" kern="0" dirty="0"/>
          </a:p>
        </p:txBody>
      </p:sp>
      <p:sp>
        <p:nvSpPr>
          <p:cNvPr id="10" name="矩形 83">
            <a:extLst>
              <a:ext uri="{FF2B5EF4-FFF2-40B4-BE49-F238E27FC236}">
                <a16:creationId xmlns:a16="http://schemas.microsoft.com/office/drawing/2014/main" id="{16036F8C-060D-4C9C-9E5C-185723E8EBB1}"/>
              </a:ext>
            </a:extLst>
          </p:cNvPr>
          <p:cNvSpPr/>
          <p:nvPr/>
        </p:nvSpPr>
        <p:spPr>
          <a:xfrm>
            <a:off x="1632025" y="120364"/>
            <a:ext cx="10421363" cy="769441"/>
          </a:xfrm>
          <a:prstGeom prst="rect">
            <a:avLst/>
          </a:prstGeom>
        </p:spPr>
        <p:txBody>
          <a:bodyPr wrap="square">
            <a:spAutoFit/>
            <a:scene3d>
              <a:camera prst="orthographicFront"/>
              <a:lightRig rig="threePt" dir="t"/>
            </a:scene3d>
            <a:sp3d contourW="12700"/>
          </a:bodyPr>
          <a:lstStyle/>
          <a:p>
            <a:r>
              <a:rPr lang="en-US" sz="4400" b="1" dirty="0">
                <a:solidFill>
                  <a:srgbClr val="FF0000"/>
                </a:solidFill>
              </a:rPr>
              <a:t>2. </a:t>
            </a:r>
            <a:r>
              <a:rPr lang="en-US" sz="4400" b="1" dirty="0" err="1">
                <a:solidFill>
                  <a:srgbClr val="FF0000"/>
                </a:solidFill>
              </a:rPr>
              <a:t>Tính</a:t>
            </a:r>
            <a:r>
              <a:rPr lang="en-US" sz="4400" b="1" dirty="0">
                <a:solidFill>
                  <a:srgbClr val="FF0000"/>
                </a:solidFill>
              </a:rPr>
              <a:t> </a:t>
            </a:r>
            <a:r>
              <a:rPr lang="en-US" sz="4400" b="1" dirty="0" err="1">
                <a:solidFill>
                  <a:srgbClr val="FF0000"/>
                </a:solidFill>
              </a:rPr>
              <a:t>tương</a:t>
            </a:r>
            <a:r>
              <a:rPr lang="en-US" sz="4400" b="1" dirty="0">
                <a:solidFill>
                  <a:srgbClr val="FF0000"/>
                </a:solidFill>
              </a:rPr>
              <a:t> </a:t>
            </a:r>
            <a:r>
              <a:rPr lang="en-US" sz="4400" b="1" dirty="0" err="1">
                <a:solidFill>
                  <a:srgbClr val="FF0000"/>
                </a:solidFill>
              </a:rPr>
              <a:t>đương</a:t>
            </a:r>
            <a:endParaRPr lang="en-US" sz="4400" b="1" dirty="0">
              <a:solidFill>
                <a:srgbClr val="FF0000"/>
              </a:solidFill>
            </a:endParaRPr>
          </a:p>
        </p:txBody>
      </p:sp>
      <p:graphicFrame>
        <p:nvGraphicFramePr>
          <p:cNvPr id="16" name="Table 5">
            <a:extLst>
              <a:ext uri="{FF2B5EF4-FFF2-40B4-BE49-F238E27FC236}">
                <a16:creationId xmlns:a16="http://schemas.microsoft.com/office/drawing/2014/main" id="{01058D47-F8FD-254F-91BE-0F37F36C4314}"/>
              </a:ext>
            </a:extLst>
          </p:cNvPr>
          <p:cNvGraphicFramePr>
            <a:graphicFrameLocks noGrp="1"/>
          </p:cNvGraphicFramePr>
          <p:nvPr>
            <p:extLst>
              <p:ext uri="{D42A27DB-BD31-4B8C-83A1-F6EECF244321}">
                <p14:modId xmlns:p14="http://schemas.microsoft.com/office/powerpoint/2010/main" val="3349025418"/>
              </p:ext>
            </p:extLst>
          </p:nvPr>
        </p:nvGraphicFramePr>
        <p:xfrm>
          <a:off x="509846" y="2491243"/>
          <a:ext cx="4108464" cy="1158240"/>
        </p:xfrm>
        <a:graphic>
          <a:graphicData uri="http://schemas.openxmlformats.org/drawingml/2006/table">
            <a:tbl>
              <a:tblPr firstRow="1" bandRow="1">
                <a:tableStyleId>{5C22544A-7EE6-4342-B048-85BDC9FD1C3A}</a:tableStyleId>
              </a:tblPr>
              <a:tblGrid>
                <a:gridCol w="1369488">
                  <a:extLst>
                    <a:ext uri="{9D8B030D-6E8A-4147-A177-3AD203B41FA5}">
                      <a16:colId xmlns:a16="http://schemas.microsoft.com/office/drawing/2014/main" val="1143546546"/>
                    </a:ext>
                  </a:extLst>
                </a:gridCol>
                <a:gridCol w="1369488">
                  <a:extLst>
                    <a:ext uri="{9D8B030D-6E8A-4147-A177-3AD203B41FA5}">
                      <a16:colId xmlns:a16="http://schemas.microsoft.com/office/drawing/2014/main" val="430327775"/>
                    </a:ext>
                  </a:extLst>
                </a:gridCol>
                <a:gridCol w="1369488">
                  <a:extLst>
                    <a:ext uri="{9D8B030D-6E8A-4147-A177-3AD203B41FA5}">
                      <a16:colId xmlns:a16="http://schemas.microsoft.com/office/drawing/2014/main" val="2695871121"/>
                    </a:ext>
                  </a:extLst>
                </a:gridCol>
              </a:tblGrid>
              <a:tr h="0">
                <a:tc>
                  <a:txBody>
                    <a:bodyPr/>
                    <a:lstStyle/>
                    <a:p>
                      <a:pPr algn="ctr"/>
                      <a:r>
                        <a:rPr lang="en-US" dirty="0" smtClean="0"/>
                        <a:t>A</a:t>
                      </a:r>
                      <a:endParaRPr lang="x-none" dirty="0"/>
                    </a:p>
                  </a:txBody>
                  <a:tcPr/>
                </a:tc>
                <a:tc>
                  <a:txBody>
                    <a:bodyPr/>
                    <a:lstStyle/>
                    <a:p>
                      <a:pPr algn="ctr"/>
                      <a:r>
                        <a:rPr lang="en-US" dirty="0" smtClean="0"/>
                        <a:t>B</a:t>
                      </a:r>
                      <a:endParaRPr lang="x-none" dirty="0"/>
                    </a:p>
                  </a:txBody>
                  <a:tcPr/>
                </a:tc>
                <a:tc>
                  <a:txBody>
                    <a:bodyPr/>
                    <a:lstStyle/>
                    <a:p>
                      <a:pPr algn="ctr"/>
                      <a:r>
                        <a:rPr lang="en-US" dirty="0" smtClean="0"/>
                        <a:t>C</a:t>
                      </a:r>
                      <a:endParaRPr lang="x-none" dirty="0"/>
                    </a:p>
                  </a:txBody>
                  <a:tcPr/>
                </a:tc>
                <a:extLst>
                  <a:ext uri="{0D108BD9-81ED-4DB2-BD59-A6C34878D82A}">
                    <a16:rowId xmlns:a16="http://schemas.microsoft.com/office/drawing/2014/main" val="651494917"/>
                  </a:ext>
                </a:extLst>
              </a:tr>
              <a:tr h="370840">
                <a:tc>
                  <a:txBody>
                    <a:bodyPr/>
                    <a:lstStyle/>
                    <a:p>
                      <a:pPr algn="ctr"/>
                      <a:r>
                        <a:rPr lang="en-US" sz="2000" b="1" dirty="0" smtClean="0"/>
                        <a:t>2</a:t>
                      </a:r>
                      <a:endParaRPr lang="x-none" sz="2000" b="1" dirty="0"/>
                    </a:p>
                  </a:txBody>
                  <a:tcPr/>
                </a:tc>
                <a:tc>
                  <a:txBody>
                    <a:bodyPr/>
                    <a:lstStyle/>
                    <a:p>
                      <a:pPr algn="ctr"/>
                      <a:r>
                        <a:rPr lang="en-US" sz="2000" b="1" dirty="0" smtClean="0"/>
                        <a:t>8</a:t>
                      </a:r>
                      <a:endParaRPr lang="x-none" sz="2000" b="1" dirty="0"/>
                    </a:p>
                  </a:txBody>
                  <a:tcPr/>
                </a:tc>
                <a:tc>
                  <a:txBody>
                    <a:bodyPr/>
                    <a:lstStyle/>
                    <a:p>
                      <a:pPr algn="ctr"/>
                      <a:r>
                        <a:rPr lang="en-US" sz="2000" b="1" dirty="0" smtClean="0"/>
                        <a:t>1</a:t>
                      </a:r>
                      <a:endParaRPr lang="x-none" sz="2000" b="1" dirty="0"/>
                    </a:p>
                  </a:txBody>
                  <a:tcPr/>
                </a:tc>
                <a:extLst>
                  <a:ext uri="{0D108BD9-81ED-4DB2-BD59-A6C34878D82A}">
                    <a16:rowId xmlns:a16="http://schemas.microsoft.com/office/drawing/2014/main" val="1799435982"/>
                  </a:ext>
                </a:extLst>
              </a:tr>
              <a:tr h="370840">
                <a:tc>
                  <a:txBody>
                    <a:bodyPr/>
                    <a:lstStyle/>
                    <a:p>
                      <a:pPr algn="ctr"/>
                      <a:r>
                        <a:rPr lang="en-US" sz="2000" b="1" dirty="0" smtClean="0"/>
                        <a:t>2</a:t>
                      </a:r>
                      <a:endParaRPr lang="x-none" sz="2000" b="1" dirty="0"/>
                    </a:p>
                  </a:txBody>
                  <a:tcPr/>
                </a:tc>
                <a:tc>
                  <a:txBody>
                    <a:bodyPr/>
                    <a:lstStyle/>
                    <a:p>
                      <a:pPr algn="ctr"/>
                      <a:r>
                        <a:rPr lang="en-US" sz="2000" b="1" dirty="0" smtClean="0"/>
                        <a:t>7</a:t>
                      </a:r>
                      <a:endParaRPr lang="x-none" sz="2000" b="1" dirty="0"/>
                    </a:p>
                  </a:txBody>
                  <a:tcPr/>
                </a:tc>
                <a:tc>
                  <a:txBody>
                    <a:bodyPr/>
                    <a:lstStyle/>
                    <a:p>
                      <a:pPr algn="ctr"/>
                      <a:r>
                        <a:rPr lang="en-US" sz="2000" b="1" dirty="0" smtClean="0"/>
                        <a:t>2</a:t>
                      </a:r>
                      <a:endParaRPr lang="x-none" sz="2000" b="1" dirty="0"/>
                    </a:p>
                  </a:txBody>
                  <a:tcPr/>
                </a:tc>
                <a:extLst>
                  <a:ext uri="{0D108BD9-81ED-4DB2-BD59-A6C34878D82A}">
                    <a16:rowId xmlns:a16="http://schemas.microsoft.com/office/drawing/2014/main" val="1222828180"/>
                  </a:ext>
                </a:extLst>
              </a:tr>
            </a:tbl>
          </a:graphicData>
        </a:graphic>
      </p:graphicFrame>
      <p:pic>
        <p:nvPicPr>
          <p:cNvPr id="4" name="Picture 3"/>
          <p:cNvPicPr>
            <a:picLocks noChangeAspect="1"/>
          </p:cNvPicPr>
          <p:nvPr/>
        </p:nvPicPr>
        <p:blipFill>
          <a:blip r:embed="rId4"/>
          <a:stretch>
            <a:fillRect/>
          </a:stretch>
        </p:blipFill>
        <p:spPr>
          <a:xfrm>
            <a:off x="4936064" y="1935869"/>
            <a:ext cx="2086858" cy="555374"/>
          </a:xfrm>
          <a:prstGeom prst="rect">
            <a:avLst/>
          </a:prstGeom>
        </p:spPr>
      </p:pic>
      <p:pic>
        <p:nvPicPr>
          <p:cNvPr id="5" name="Picture 4"/>
          <p:cNvPicPr>
            <a:picLocks noChangeAspect="1"/>
          </p:cNvPicPr>
          <p:nvPr/>
        </p:nvPicPr>
        <p:blipFill>
          <a:blip r:embed="rId5"/>
          <a:stretch>
            <a:fillRect/>
          </a:stretch>
        </p:blipFill>
        <p:spPr>
          <a:xfrm>
            <a:off x="465234" y="1959481"/>
            <a:ext cx="1719696" cy="463644"/>
          </a:xfrm>
          <a:prstGeom prst="rect">
            <a:avLst/>
          </a:prstGeom>
        </p:spPr>
      </p:pic>
      <p:graphicFrame>
        <p:nvGraphicFramePr>
          <p:cNvPr id="25" name="Table 5">
            <a:extLst>
              <a:ext uri="{FF2B5EF4-FFF2-40B4-BE49-F238E27FC236}">
                <a16:creationId xmlns:a16="http://schemas.microsoft.com/office/drawing/2014/main" id="{01058D47-F8FD-254F-91BE-0F37F36C4314}"/>
              </a:ext>
            </a:extLst>
          </p:cNvPr>
          <p:cNvGraphicFramePr>
            <a:graphicFrameLocks noGrp="1"/>
          </p:cNvGraphicFramePr>
          <p:nvPr>
            <p:extLst>
              <p:ext uri="{D42A27DB-BD31-4B8C-83A1-F6EECF244321}">
                <p14:modId xmlns:p14="http://schemas.microsoft.com/office/powerpoint/2010/main" val="3758629031"/>
              </p:ext>
            </p:extLst>
          </p:nvPr>
        </p:nvGraphicFramePr>
        <p:xfrm>
          <a:off x="4968690" y="2469261"/>
          <a:ext cx="4108464" cy="1158240"/>
        </p:xfrm>
        <a:graphic>
          <a:graphicData uri="http://schemas.openxmlformats.org/drawingml/2006/table">
            <a:tbl>
              <a:tblPr firstRow="1" bandRow="1">
                <a:tableStyleId>{5C22544A-7EE6-4342-B048-85BDC9FD1C3A}</a:tableStyleId>
              </a:tblPr>
              <a:tblGrid>
                <a:gridCol w="1369488">
                  <a:extLst>
                    <a:ext uri="{9D8B030D-6E8A-4147-A177-3AD203B41FA5}">
                      <a16:colId xmlns:a16="http://schemas.microsoft.com/office/drawing/2014/main" val="1143546546"/>
                    </a:ext>
                  </a:extLst>
                </a:gridCol>
                <a:gridCol w="1369488">
                  <a:extLst>
                    <a:ext uri="{9D8B030D-6E8A-4147-A177-3AD203B41FA5}">
                      <a16:colId xmlns:a16="http://schemas.microsoft.com/office/drawing/2014/main" val="430327775"/>
                    </a:ext>
                  </a:extLst>
                </a:gridCol>
                <a:gridCol w="1369488">
                  <a:extLst>
                    <a:ext uri="{9D8B030D-6E8A-4147-A177-3AD203B41FA5}">
                      <a16:colId xmlns:a16="http://schemas.microsoft.com/office/drawing/2014/main" val="2695871121"/>
                    </a:ext>
                  </a:extLst>
                </a:gridCol>
              </a:tblGrid>
              <a:tr h="0">
                <a:tc>
                  <a:txBody>
                    <a:bodyPr/>
                    <a:lstStyle/>
                    <a:p>
                      <a:pPr algn="ctr"/>
                      <a:r>
                        <a:rPr lang="en-US" dirty="0" smtClean="0"/>
                        <a:t>A</a:t>
                      </a:r>
                      <a:endParaRPr lang="x-none" dirty="0"/>
                    </a:p>
                  </a:txBody>
                  <a:tcPr/>
                </a:tc>
                <a:tc>
                  <a:txBody>
                    <a:bodyPr/>
                    <a:lstStyle/>
                    <a:p>
                      <a:pPr algn="ctr"/>
                      <a:r>
                        <a:rPr lang="en-US" dirty="0" smtClean="0"/>
                        <a:t>B</a:t>
                      </a:r>
                      <a:endParaRPr lang="x-none" dirty="0"/>
                    </a:p>
                  </a:txBody>
                  <a:tcPr/>
                </a:tc>
                <a:tc>
                  <a:txBody>
                    <a:bodyPr/>
                    <a:lstStyle/>
                    <a:p>
                      <a:pPr algn="ctr"/>
                      <a:r>
                        <a:rPr lang="en-US" dirty="0" smtClean="0"/>
                        <a:t>C</a:t>
                      </a:r>
                      <a:endParaRPr lang="x-none" dirty="0"/>
                    </a:p>
                  </a:txBody>
                  <a:tcPr/>
                </a:tc>
                <a:extLst>
                  <a:ext uri="{0D108BD9-81ED-4DB2-BD59-A6C34878D82A}">
                    <a16:rowId xmlns:a16="http://schemas.microsoft.com/office/drawing/2014/main" val="651494917"/>
                  </a:ext>
                </a:extLst>
              </a:tr>
              <a:tr h="370840">
                <a:tc>
                  <a:txBody>
                    <a:bodyPr/>
                    <a:lstStyle/>
                    <a:p>
                      <a:pPr algn="ctr"/>
                      <a:r>
                        <a:rPr lang="en-US" sz="2000" b="1" dirty="0" smtClean="0"/>
                        <a:t>2</a:t>
                      </a:r>
                      <a:endParaRPr lang="x-none" sz="2000" b="1" dirty="0"/>
                    </a:p>
                  </a:txBody>
                  <a:tcPr/>
                </a:tc>
                <a:tc>
                  <a:txBody>
                    <a:bodyPr/>
                    <a:lstStyle/>
                    <a:p>
                      <a:pPr algn="ctr"/>
                      <a:r>
                        <a:rPr lang="en-US" sz="2000" b="1" dirty="0" smtClean="0"/>
                        <a:t>8</a:t>
                      </a:r>
                      <a:endParaRPr lang="x-none" sz="2000" b="1" dirty="0"/>
                    </a:p>
                  </a:txBody>
                  <a:tcPr/>
                </a:tc>
                <a:tc>
                  <a:txBody>
                    <a:bodyPr/>
                    <a:lstStyle/>
                    <a:p>
                      <a:pPr algn="ctr"/>
                      <a:r>
                        <a:rPr lang="en-US" sz="2000" b="1" dirty="0" smtClean="0"/>
                        <a:t>2</a:t>
                      </a:r>
                      <a:endParaRPr lang="x-none" sz="2000" b="1" dirty="0"/>
                    </a:p>
                  </a:txBody>
                  <a:tcPr/>
                </a:tc>
                <a:extLst>
                  <a:ext uri="{0D108BD9-81ED-4DB2-BD59-A6C34878D82A}">
                    <a16:rowId xmlns:a16="http://schemas.microsoft.com/office/drawing/2014/main" val="1799435982"/>
                  </a:ext>
                </a:extLst>
              </a:tr>
              <a:tr h="370840">
                <a:tc>
                  <a:txBody>
                    <a:bodyPr/>
                    <a:lstStyle/>
                    <a:p>
                      <a:pPr algn="ctr"/>
                      <a:r>
                        <a:rPr lang="en-US" sz="2000" b="1" dirty="0" smtClean="0"/>
                        <a:t>2</a:t>
                      </a:r>
                      <a:endParaRPr lang="x-none" sz="2000" b="1" dirty="0"/>
                    </a:p>
                  </a:txBody>
                  <a:tcPr/>
                </a:tc>
                <a:tc>
                  <a:txBody>
                    <a:bodyPr/>
                    <a:lstStyle/>
                    <a:p>
                      <a:pPr algn="ctr"/>
                      <a:r>
                        <a:rPr lang="en-US" sz="2000" b="1" dirty="0" smtClean="0"/>
                        <a:t>7</a:t>
                      </a:r>
                      <a:endParaRPr lang="x-none" sz="2000" b="1" dirty="0"/>
                    </a:p>
                  </a:txBody>
                  <a:tcPr/>
                </a:tc>
                <a:tc>
                  <a:txBody>
                    <a:bodyPr/>
                    <a:lstStyle/>
                    <a:p>
                      <a:pPr algn="ctr"/>
                      <a:r>
                        <a:rPr lang="en-US" sz="2000" b="1" dirty="0" smtClean="0"/>
                        <a:t>1</a:t>
                      </a:r>
                      <a:endParaRPr lang="x-none" sz="2000" b="1" dirty="0"/>
                    </a:p>
                  </a:txBody>
                  <a:tcPr/>
                </a:tc>
                <a:extLst>
                  <a:ext uri="{0D108BD9-81ED-4DB2-BD59-A6C34878D82A}">
                    <a16:rowId xmlns:a16="http://schemas.microsoft.com/office/drawing/2014/main" val="1222828180"/>
                  </a:ext>
                </a:extLst>
              </a:tr>
            </a:tbl>
          </a:graphicData>
        </a:graphic>
      </p:graphicFrame>
    </p:spTree>
    <p:extLst>
      <p:ext uri="{BB962C8B-B14F-4D97-AF65-F5344CB8AC3E}">
        <p14:creationId xmlns:p14="http://schemas.microsoft.com/office/powerpoint/2010/main" val="340224074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ppt_x"/>
                                          </p:val>
                                        </p:tav>
                                        <p:tav tm="100000">
                                          <p:val>
                                            <p:strVal val="#ppt_x"/>
                                          </p:val>
                                        </p:tav>
                                      </p:tavLst>
                                    </p:anim>
                                    <p:anim calcmode="lin" valueType="num">
                                      <p:cBhvr additive="base">
                                        <p:cTn id="13" dur="1000" fill="hold"/>
                                        <p:tgtEl>
                                          <p:spTgt spid="5"/>
                                        </p:tgtEl>
                                        <p:attrNameLst>
                                          <p:attrName>ppt_y</p:attrName>
                                        </p:attrNameLst>
                                      </p:cBhvr>
                                      <p:tavLst>
                                        <p:tav tm="0">
                                          <p:val>
                                            <p:strVal val="1+#ppt_h/2"/>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765139" y="582028"/>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032018" y="974595"/>
            <a:ext cx="10421363" cy="529375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lvl="0" indent="-514350" algn="just" eaLnBrk="0" fontAlgn="base" hangingPunct="0">
              <a:spcBef>
                <a:spcPts val="1200"/>
              </a:spcBef>
              <a:spcAft>
                <a:spcPct val="0"/>
              </a:spcAft>
              <a:buClr>
                <a:srgbClr val="003366"/>
              </a:buClr>
              <a:buSzPct val="75000"/>
              <a:buAutoNum type="arabicPeriod"/>
            </a:pPr>
            <a:r>
              <a:rPr lang="vi-VN" sz="3200" dirty="0"/>
              <a:t>Thực hiện </a:t>
            </a:r>
            <a:r>
              <a:rPr lang="vi-VN" sz="3200" b="1" dirty="0"/>
              <a:t>phép chiếu</a:t>
            </a:r>
            <a:r>
              <a:rPr lang="vi-VN" sz="3200" dirty="0"/>
              <a:t>, </a:t>
            </a:r>
            <a:r>
              <a:rPr lang="vi-VN" sz="3200" b="1" dirty="0"/>
              <a:t>phép chọn </a:t>
            </a:r>
            <a:r>
              <a:rPr lang="vi-VN" sz="3200" dirty="0"/>
              <a:t>càng sớm càng tốt </a:t>
            </a:r>
            <a:endParaRPr lang="en-US" sz="3200" dirty="0"/>
          </a:p>
          <a:p>
            <a:pPr marL="514350" lvl="0" indent="-514350" algn="just" eaLnBrk="0" fontAlgn="base" hangingPunct="0">
              <a:spcBef>
                <a:spcPts val="1200"/>
              </a:spcBef>
              <a:spcAft>
                <a:spcPct val="0"/>
              </a:spcAft>
              <a:buClr>
                <a:srgbClr val="003366"/>
              </a:buClr>
              <a:buSzPct val="75000"/>
              <a:buAutoNum type="arabicPeriod"/>
            </a:pPr>
            <a:r>
              <a:rPr lang="vi-VN" sz="3200" dirty="0"/>
              <a:t>Gom các </a:t>
            </a:r>
            <a:r>
              <a:rPr lang="vi-VN" sz="3200" b="1" dirty="0"/>
              <a:t>phép chọn </a:t>
            </a:r>
            <a:r>
              <a:rPr lang="vi-VN" sz="3200" dirty="0"/>
              <a:t>và </a:t>
            </a:r>
            <a:r>
              <a:rPr lang="vi-VN" sz="3200" b="1" dirty="0"/>
              <a:t>chiếu</a:t>
            </a:r>
            <a:r>
              <a:rPr lang="vi-VN" sz="3200" dirty="0"/>
              <a:t> cùng quan hệ để thực hiện cùng </a:t>
            </a:r>
            <a:r>
              <a:rPr lang="vi-VN" sz="3200" dirty="0" smtClean="0"/>
              <a:t>lúc</a:t>
            </a:r>
            <a:r>
              <a:rPr lang="en-US" sz="3200" dirty="0" smtClean="0"/>
              <a:t>.</a:t>
            </a:r>
            <a:endParaRPr lang="en-US" sz="3200" dirty="0"/>
          </a:p>
          <a:p>
            <a:pPr marL="514350" lvl="0" indent="-514350" algn="just" eaLnBrk="0" fontAlgn="base" hangingPunct="0">
              <a:spcBef>
                <a:spcPts val="1200"/>
              </a:spcBef>
              <a:spcAft>
                <a:spcPct val="0"/>
              </a:spcAft>
              <a:buClr>
                <a:srgbClr val="003366"/>
              </a:buClr>
              <a:buSzPct val="75000"/>
              <a:buAutoNum type="arabicPeriod"/>
            </a:pPr>
            <a:r>
              <a:rPr lang="vi-VN" sz="3200" dirty="0"/>
              <a:t>Biến </a:t>
            </a:r>
            <a:r>
              <a:rPr lang="vi-VN" sz="3200" b="1" dirty="0"/>
              <a:t>phép tích </a:t>
            </a:r>
            <a:r>
              <a:rPr lang="vi-VN" sz="3200" dirty="0"/>
              <a:t>thành </a:t>
            </a:r>
            <a:r>
              <a:rPr lang="vi-VN" sz="3200" b="1" dirty="0"/>
              <a:t>phép kết tự nhiên </a:t>
            </a:r>
            <a:r>
              <a:rPr lang="vi-VN" sz="3200" dirty="0"/>
              <a:t>hay </a:t>
            </a:r>
            <a:r>
              <a:rPr lang="vi-VN" sz="3200" b="1" dirty="0"/>
              <a:t>theta kết.</a:t>
            </a:r>
            <a:endParaRPr lang="en-US" sz="3200" b="1" dirty="0"/>
          </a:p>
          <a:p>
            <a:pPr marL="514350" lvl="0" indent="-514350" algn="just" eaLnBrk="0" fontAlgn="base" hangingPunct="0">
              <a:spcBef>
                <a:spcPts val="1200"/>
              </a:spcBef>
              <a:spcAft>
                <a:spcPct val="0"/>
              </a:spcAft>
              <a:buClr>
                <a:srgbClr val="003366"/>
              </a:buClr>
              <a:buSzPct val="75000"/>
              <a:buAutoNum type="arabicPeriod"/>
            </a:pPr>
            <a:r>
              <a:rPr lang="vi-VN" sz="3200" dirty="0"/>
              <a:t>Tìm các </a:t>
            </a:r>
            <a:r>
              <a:rPr lang="vi-VN" sz="3200" b="1" dirty="0"/>
              <a:t>biểu thức con </a:t>
            </a:r>
            <a:r>
              <a:rPr lang="vi-VN" sz="3200" dirty="0"/>
              <a:t>chung trong một biểu thức </a:t>
            </a:r>
            <a:endParaRPr lang="en-US" sz="3200" dirty="0"/>
          </a:p>
          <a:p>
            <a:pPr marL="514350" lvl="0" indent="-514350" algn="just" eaLnBrk="0" fontAlgn="base" hangingPunct="0">
              <a:spcBef>
                <a:spcPts val="1200"/>
              </a:spcBef>
              <a:spcAft>
                <a:spcPct val="0"/>
              </a:spcAft>
              <a:buClr>
                <a:srgbClr val="003366"/>
              </a:buClr>
              <a:buSzPct val="75000"/>
              <a:buAutoNum type="arabicPeriod"/>
            </a:pPr>
            <a:r>
              <a:rPr lang="vi-VN" sz="3200" dirty="0"/>
              <a:t>Tiền xử lý các quan hệ: </a:t>
            </a:r>
            <a:r>
              <a:rPr lang="vi-VN" sz="3200" b="1" dirty="0"/>
              <a:t>lập chỉ mục </a:t>
            </a:r>
            <a:endParaRPr lang="en-US" sz="3200" b="1" dirty="0"/>
          </a:p>
          <a:p>
            <a:pPr marL="514350" lvl="0" indent="-514350" algn="just" eaLnBrk="0" fontAlgn="base" hangingPunct="0">
              <a:spcBef>
                <a:spcPts val="1200"/>
              </a:spcBef>
              <a:spcAft>
                <a:spcPct val="0"/>
              </a:spcAft>
              <a:buClr>
                <a:srgbClr val="003366"/>
              </a:buClr>
              <a:buSzPct val="75000"/>
              <a:buAutoNum type="arabicPeriod"/>
            </a:pPr>
            <a:r>
              <a:rPr lang="vi-VN" sz="3200" dirty="0"/>
              <a:t>Đánh giá trước khi thực hi</a:t>
            </a:r>
            <a:r>
              <a:rPr lang="en-US" sz="3200" dirty="0" err="1"/>
              <a:t>ện</a:t>
            </a:r>
            <a:r>
              <a:rPr lang="vi-VN" sz="3200" dirty="0"/>
              <a:t> tính toán.</a:t>
            </a:r>
            <a:endParaRPr lang="en-US" altLang="en-US" sz="3200" b="1" kern="0" dirty="0"/>
          </a:p>
        </p:txBody>
      </p:sp>
      <p:sp>
        <p:nvSpPr>
          <p:cNvPr id="10" name="矩形 83">
            <a:extLst>
              <a:ext uri="{FF2B5EF4-FFF2-40B4-BE49-F238E27FC236}">
                <a16:creationId xmlns:a16="http://schemas.microsoft.com/office/drawing/2014/main" id="{16036F8C-060D-4C9C-9E5C-185723E8EBB1}"/>
              </a:ext>
            </a:extLst>
          </p:cNvPr>
          <p:cNvSpPr/>
          <p:nvPr/>
        </p:nvSpPr>
        <p:spPr>
          <a:xfrm>
            <a:off x="1632025" y="120364"/>
            <a:ext cx="10421363" cy="769441"/>
          </a:xfrm>
          <a:prstGeom prst="rect">
            <a:avLst/>
          </a:prstGeom>
        </p:spPr>
        <p:txBody>
          <a:bodyPr wrap="square">
            <a:spAutoFit/>
            <a:scene3d>
              <a:camera prst="orthographicFront"/>
              <a:lightRig rig="threePt" dir="t"/>
            </a:scene3d>
            <a:sp3d contourW="12700"/>
          </a:bodyPr>
          <a:lstStyle/>
          <a:p>
            <a:r>
              <a:rPr lang="en-US" sz="4400" b="1" dirty="0">
                <a:solidFill>
                  <a:srgbClr val="FF0000"/>
                </a:solidFill>
              </a:rPr>
              <a:t>3. </a:t>
            </a:r>
            <a:r>
              <a:rPr lang="en-US" sz="4400" b="1" dirty="0" err="1">
                <a:solidFill>
                  <a:srgbClr val="FF0000"/>
                </a:solidFill>
              </a:rPr>
              <a:t>Nguyên</a:t>
            </a:r>
            <a:r>
              <a:rPr lang="en-US" sz="4400" b="1" dirty="0">
                <a:solidFill>
                  <a:srgbClr val="FF0000"/>
                </a:solidFill>
              </a:rPr>
              <a:t> </a:t>
            </a:r>
            <a:r>
              <a:rPr lang="en-US" sz="4400" b="1" dirty="0" err="1">
                <a:solidFill>
                  <a:srgbClr val="FF0000"/>
                </a:solidFill>
              </a:rPr>
              <a:t>tắc</a:t>
            </a:r>
            <a:r>
              <a:rPr lang="en-US" sz="4400" b="1" dirty="0">
                <a:solidFill>
                  <a:srgbClr val="FF0000"/>
                </a:solidFill>
              </a:rPr>
              <a:t> </a:t>
            </a:r>
            <a:r>
              <a:rPr lang="en-US" sz="4400" b="1" dirty="0" err="1">
                <a:solidFill>
                  <a:srgbClr val="FF0000"/>
                </a:solidFill>
              </a:rPr>
              <a:t>tổng</a:t>
            </a:r>
            <a:r>
              <a:rPr lang="en-US" sz="4400" b="1" dirty="0">
                <a:solidFill>
                  <a:srgbClr val="FF0000"/>
                </a:solidFill>
              </a:rPr>
              <a:t> </a:t>
            </a:r>
            <a:r>
              <a:rPr lang="en-US" sz="4400" b="1" dirty="0" err="1">
                <a:solidFill>
                  <a:srgbClr val="FF0000"/>
                </a:solidFill>
              </a:rPr>
              <a:t>quát</a:t>
            </a:r>
            <a:endParaRPr lang="en-US" sz="4400" b="1" dirty="0">
              <a:solidFill>
                <a:srgbClr val="FF0000"/>
              </a:solidFill>
            </a:endParaRPr>
          </a:p>
        </p:txBody>
      </p:sp>
    </p:spTree>
    <p:extLst>
      <p:ext uri="{BB962C8B-B14F-4D97-AF65-F5344CB8AC3E}">
        <p14:creationId xmlns:p14="http://schemas.microsoft.com/office/powerpoint/2010/main" val="2996439044"/>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1"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109534" y="1171934"/>
            <a:ext cx="10063292" cy="384720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lvl="0" indent="-514350" algn="just" eaLnBrk="0" fontAlgn="base" hangingPunct="0">
              <a:spcBef>
                <a:spcPts val="1200"/>
              </a:spcBef>
              <a:spcAft>
                <a:spcPct val="0"/>
              </a:spcAft>
              <a:buClr>
                <a:srgbClr val="003366"/>
              </a:buClr>
              <a:buSzPct val="75000"/>
              <a:buAutoNum type="arabicPeriod"/>
            </a:pPr>
            <a:r>
              <a:rPr lang="vi-VN" sz="3200" dirty="0" smtClean="0"/>
              <a:t>Thực </a:t>
            </a:r>
            <a:r>
              <a:rPr lang="vi-VN" sz="3200" dirty="0"/>
              <a:t>hiện </a:t>
            </a:r>
            <a:r>
              <a:rPr lang="vi-VN" sz="3200" b="1" dirty="0"/>
              <a:t>phép chiếu</a:t>
            </a:r>
            <a:r>
              <a:rPr lang="vi-VN" sz="3200" dirty="0"/>
              <a:t>, </a:t>
            </a:r>
            <a:r>
              <a:rPr lang="vi-VN" sz="3200" b="1" dirty="0"/>
              <a:t>phép chọn </a:t>
            </a:r>
            <a:r>
              <a:rPr lang="vi-VN" sz="3200" dirty="0"/>
              <a:t>càng sớm càng </a:t>
            </a:r>
            <a:r>
              <a:rPr lang="vi-VN" sz="3200" dirty="0" smtClean="0"/>
              <a:t>tốt</a:t>
            </a:r>
            <a:r>
              <a:rPr lang="en-US" sz="3200" dirty="0" smtClean="0"/>
              <a:t>.</a:t>
            </a:r>
          </a:p>
          <a:p>
            <a:pPr marL="514350" indent="-514350" algn="just" eaLnBrk="0" fontAlgn="base" hangingPunct="0">
              <a:spcBef>
                <a:spcPts val="1200"/>
              </a:spcBef>
              <a:spcAft>
                <a:spcPct val="0"/>
              </a:spcAft>
              <a:buClr>
                <a:srgbClr val="003366"/>
              </a:buClr>
              <a:buSzPct val="75000"/>
              <a:buFontTx/>
              <a:buAutoNum type="arabicPeriod"/>
            </a:pPr>
            <a:r>
              <a:rPr lang="vi-VN" sz="3200" dirty="0"/>
              <a:t>Gom các </a:t>
            </a:r>
            <a:r>
              <a:rPr lang="vi-VN" sz="3200" b="1" dirty="0"/>
              <a:t>phép chọn </a:t>
            </a:r>
            <a:r>
              <a:rPr lang="vi-VN" sz="3200" dirty="0"/>
              <a:t>và </a:t>
            </a:r>
            <a:r>
              <a:rPr lang="vi-VN" sz="3200" b="1" dirty="0"/>
              <a:t>chiếu</a:t>
            </a:r>
            <a:r>
              <a:rPr lang="vi-VN" sz="3200" dirty="0"/>
              <a:t> cùng quan hệ để thực hiện cùng lúc</a:t>
            </a:r>
            <a:r>
              <a:rPr lang="en-US" sz="3200" dirty="0" smtClean="0"/>
              <a:t>.</a:t>
            </a:r>
          </a:p>
          <a:p>
            <a:pPr lvl="1" algn="just" eaLnBrk="0" fontAlgn="base" hangingPunct="0">
              <a:spcBef>
                <a:spcPts val="1200"/>
              </a:spcBef>
              <a:spcAft>
                <a:spcPct val="0"/>
              </a:spcAft>
              <a:buClr>
                <a:srgbClr val="003366"/>
              </a:buClr>
              <a:buSzPct val="75000"/>
            </a:pPr>
            <a:r>
              <a:rPr lang="vi-VN" sz="3200" b="1" i="1" dirty="0"/>
              <a:t>Biến đổi câu </a:t>
            </a:r>
            <a:r>
              <a:rPr lang="en-US" sz="3200" b="1" i="1" dirty="0" err="1" smtClean="0"/>
              <a:t>truy</a:t>
            </a:r>
            <a:r>
              <a:rPr lang="en-US" sz="3200" b="1" i="1" dirty="0" smtClean="0"/>
              <a:t> </a:t>
            </a:r>
            <a:r>
              <a:rPr lang="en-US" sz="3200" b="1" i="1" dirty="0" err="1" smtClean="0"/>
              <a:t>vấn</a:t>
            </a:r>
            <a:r>
              <a:rPr lang="vi-VN" sz="3200" b="1" i="1" dirty="0" smtClean="0"/>
              <a:t> </a:t>
            </a:r>
            <a:r>
              <a:rPr lang="vi-VN" sz="3200" b="1" i="1" dirty="0"/>
              <a:t>để đưa </a:t>
            </a:r>
            <a:r>
              <a:rPr lang="en-US" sz="3200" b="1" i="1" dirty="0" err="1" smtClean="0"/>
              <a:t>phép</a:t>
            </a:r>
            <a:r>
              <a:rPr lang="en-US" sz="3200" b="1" i="1" dirty="0" smtClean="0"/>
              <a:t> </a:t>
            </a:r>
            <a:r>
              <a:rPr lang="en-US" sz="3200" b="1" i="1" dirty="0" err="1" smtClean="0"/>
              <a:t>chiếu</a:t>
            </a:r>
            <a:r>
              <a:rPr lang="en-US" sz="3200" b="1" i="1" dirty="0" smtClean="0"/>
              <a:t>, </a:t>
            </a:r>
            <a:r>
              <a:rPr lang="vi-VN" sz="3200" b="1" i="1" dirty="0" smtClean="0"/>
              <a:t>phép </a:t>
            </a:r>
            <a:r>
              <a:rPr lang="vi-VN" sz="3200" b="1" i="1" dirty="0"/>
              <a:t>chọn vào </a:t>
            </a:r>
            <a:r>
              <a:rPr lang="vi-VN" sz="3200" b="1" i="1" dirty="0">
                <a:solidFill>
                  <a:srgbClr val="C00000"/>
                </a:solidFill>
              </a:rPr>
              <a:t>thực hiện </a:t>
            </a:r>
            <a:r>
              <a:rPr lang="vi-VN" sz="3200" b="1" i="1" dirty="0" smtClean="0">
                <a:solidFill>
                  <a:srgbClr val="C00000"/>
                </a:solidFill>
              </a:rPr>
              <a:t>trước</a:t>
            </a:r>
            <a:r>
              <a:rPr lang="en-US" sz="3200" b="1" i="1" dirty="0" smtClean="0">
                <a:solidFill>
                  <a:srgbClr val="C00000"/>
                </a:solidFill>
              </a:rPr>
              <a:t> </a:t>
            </a:r>
            <a:r>
              <a:rPr lang="en-US" sz="3200" b="1" i="1" dirty="0" err="1" smtClean="0">
                <a:solidFill>
                  <a:srgbClr val="C00000"/>
                </a:solidFill>
              </a:rPr>
              <a:t>và</a:t>
            </a:r>
            <a:r>
              <a:rPr lang="en-US" sz="3200" b="1" i="1" dirty="0" smtClean="0">
                <a:solidFill>
                  <a:srgbClr val="C00000"/>
                </a:solidFill>
              </a:rPr>
              <a:t> </a:t>
            </a:r>
            <a:r>
              <a:rPr lang="en-US" sz="3200" b="1" i="1" dirty="0" err="1" smtClean="0">
                <a:solidFill>
                  <a:srgbClr val="C00000"/>
                </a:solidFill>
              </a:rPr>
              <a:t>cùng</a:t>
            </a:r>
            <a:r>
              <a:rPr lang="en-US" sz="3200" b="1" i="1" dirty="0" smtClean="0">
                <a:solidFill>
                  <a:srgbClr val="C00000"/>
                </a:solidFill>
              </a:rPr>
              <a:t> </a:t>
            </a:r>
            <a:r>
              <a:rPr lang="en-US" sz="3200" b="1" i="1" dirty="0" err="1" smtClean="0">
                <a:solidFill>
                  <a:srgbClr val="C00000"/>
                </a:solidFill>
              </a:rPr>
              <a:t>lúc</a:t>
            </a:r>
            <a:r>
              <a:rPr lang="vi-VN" sz="3200" b="1" i="1" dirty="0" smtClean="0">
                <a:solidFill>
                  <a:srgbClr val="C00000"/>
                </a:solidFill>
              </a:rPr>
              <a:t> </a:t>
            </a:r>
            <a:r>
              <a:rPr lang="vi-VN" sz="3200" b="1" i="1" dirty="0"/>
              <a:t>nhằm làm giảm bớt kích cỡ của kết quả trung </a:t>
            </a:r>
            <a:r>
              <a:rPr lang="vi-VN" sz="3200" b="1" i="1" dirty="0" smtClean="0"/>
              <a:t>gian</a:t>
            </a:r>
            <a:r>
              <a:rPr lang="en-US" sz="3200" b="1" i="1" dirty="0" smtClean="0"/>
              <a:t>.</a:t>
            </a:r>
            <a:endParaRPr lang="en-US" sz="3200" b="1" i="1" dirty="0"/>
          </a:p>
        </p:txBody>
      </p:sp>
      <p:sp>
        <p:nvSpPr>
          <p:cNvPr id="10" name="矩形 83">
            <a:extLst>
              <a:ext uri="{FF2B5EF4-FFF2-40B4-BE49-F238E27FC236}">
                <a16:creationId xmlns:a16="http://schemas.microsoft.com/office/drawing/2014/main" id="{16036F8C-060D-4C9C-9E5C-185723E8EBB1}"/>
              </a:ext>
            </a:extLst>
          </p:cNvPr>
          <p:cNvSpPr/>
          <p:nvPr/>
        </p:nvSpPr>
        <p:spPr>
          <a:xfrm>
            <a:off x="1632025" y="120364"/>
            <a:ext cx="10421363" cy="769441"/>
          </a:xfrm>
          <a:prstGeom prst="rect">
            <a:avLst/>
          </a:prstGeom>
        </p:spPr>
        <p:txBody>
          <a:bodyPr wrap="square">
            <a:spAutoFit/>
            <a:scene3d>
              <a:camera prst="orthographicFront"/>
              <a:lightRig rig="threePt" dir="t"/>
            </a:scene3d>
            <a:sp3d contourW="12700"/>
          </a:bodyPr>
          <a:lstStyle/>
          <a:p>
            <a:r>
              <a:rPr lang="en-US" sz="4400" b="1" dirty="0">
                <a:solidFill>
                  <a:srgbClr val="FF0000"/>
                </a:solidFill>
              </a:rPr>
              <a:t>3. </a:t>
            </a:r>
            <a:r>
              <a:rPr lang="en-US" sz="4400" b="1" dirty="0" err="1">
                <a:solidFill>
                  <a:srgbClr val="FF0000"/>
                </a:solidFill>
              </a:rPr>
              <a:t>Nguyên</a:t>
            </a:r>
            <a:r>
              <a:rPr lang="en-US" sz="4400" b="1" dirty="0">
                <a:solidFill>
                  <a:srgbClr val="FF0000"/>
                </a:solidFill>
              </a:rPr>
              <a:t> </a:t>
            </a:r>
            <a:r>
              <a:rPr lang="en-US" sz="4400" b="1" dirty="0" err="1">
                <a:solidFill>
                  <a:srgbClr val="FF0000"/>
                </a:solidFill>
              </a:rPr>
              <a:t>tắc</a:t>
            </a:r>
            <a:r>
              <a:rPr lang="en-US" sz="4400" b="1" dirty="0">
                <a:solidFill>
                  <a:srgbClr val="FF0000"/>
                </a:solidFill>
              </a:rPr>
              <a:t> </a:t>
            </a:r>
            <a:r>
              <a:rPr lang="en-US" sz="4400" b="1" dirty="0" err="1">
                <a:solidFill>
                  <a:srgbClr val="FF0000"/>
                </a:solidFill>
              </a:rPr>
              <a:t>tổng</a:t>
            </a:r>
            <a:r>
              <a:rPr lang="en-US" sz="4400" b="1" dirty="0">
                <a:solidFill>
                  <a:srgbClr val="FF0000"/>
                </a:solidFill>
              </a:rPr>
              <a:t> </a:t>
            </a:r>
            <a:r>
              <a:rPr lang="en-US" sz="4400" b="1" dirty="0" err="1">
                <a:solidFill>
                  <a:srgbClr val="FF0000"/>
                </a:solidFill>
              </a:rPr>
              <a:t>quát</a:t>
            </a:r>
            <a:endParaRPr lang="en-US" sz="4400" b="1" dirty="0">
              <a:solidFill>
                <a:srgbClr val="FF0000"/>
              </a:solidFill>
            </a:endParaRPr>
          </a:p>
        </p:txBody>
      </p:sp>
    </p:spTree>
    <p:extLst>
      <p:ext uri="{BB962C8B-B14F-4D97-AF65-F5344CB8AC3E}">
        <p14:creationId xmlns:p14="http://schemas.microsoft.com/office/powerpoint/2010/main" val="2329516667"/>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1"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109533" y="1171934"/>
            <a:ext cx="10421363" cy="433965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eaLnBrk="0" fontAlgn="base" hangingPunct="0">
              <a:spcBef>
                <a:spcPts val="1200"/>
              </a:spcBef>
              <a:spcAft>
                <a:spcPct val="0"/>
              </a:spcAft>
              <a:buClr>
                <a:srgbClr val="003366"/>
              </a:buClr>
              <a:buSzPct val="75000"/>
            </a:pPr>
            <a:r>
              <a:rPr lang="en-US" sz="3200" dirty="0"/>
              <a:t>3</a:t>
            </a:r>
            <a:r>
              <a:rPr lang="en-US" sz="3200" dirty="0" smtClean="0"/>
              <a:t>. </a:t>
            </a:r>
            <a:r>
              <a:rPr lang="vi-VN" sz="3200" dirty="0"/>
              <a:t>Biến </a:t>
            </a:r>
            <a:r>
              <a:rPr lang="vi-VN" sz="3200" b="1" dirty="0"/>
              <a:t>phép tích </a:t>
            </a:r>
            <a:r>
              <a:rPr lang="vi-VN" sz="3200" dirty="0"/>
              <a:t>thành </a:t>
            </a:r>
            <a:r>
              <a:rPr lang="vi-VN" sz="3200" b="1" dirty="0"/>
              <a:t>phép kết tự nhiên </a:t>
            </a:r>
            <a:r>
              <a:rPr lang="vi-VN" sz="3200" dirty="0"/>
              <a:t>hay </a:t>
            </a:r>
            <a:r>
              <a:rPr lang="vi-VN" sz="3200" b="1" dirty="0"/>
              <a:t>theta kết</a:t>
            </a:r>
            <a:r>
              <a:rPr lang="vi-VN" sz="3200" b="1" dirty="0" smtClean="0"/>
              <a:t>.</a:t>
            </a:r>
            <a:endParaRPr lang="en-US" sz="3200" b="1" dirty="0" smtClean="0"/>
          </a:p>
          <a:p>
            <a:pPr lvl="0" algn="just" eaLnBrk="0" fontAlgn="base" hangingPunct="0">
              <a:spcBef>
                <a:spcPts val="1200"/>
              </a:spcBef>
              <a:spcAft>
                <a:spcPct val="0"/>
              </a:spcAft>
              <a:buClr>
                <a:srgbClr val="003366"/>
              </a:buClr>
              <a:buSzPct val="75000"/>
            </a:pPr>
            <a:r>
              <a:rPr lang="en-US" sz="3200" b="1" i="1" dirty="0">
                <a:solidFill>
                  <a:srgbClr val="C00000"/>
                </a:solidFill>
              </a:rPr>
              <a:t>P</a:t>
            </a:r>
            <a:r>
              <a:rPr lang="vi-VN" sz="3200" b="1" i="1" dirty="0" smtClean="0">
                <a:solidFill>
                  <a:srgbClr val="C00000"/>
                </a:solidFill>
              </a:rPr>
              <a:t>hép </a:t>
            </a:r>
            <a:r>
              <a:rPr lang="vi-VN" sz="3200" b="1" i="1" dirty="0">
                <a:solidFill>
                  <a:srgbClr val="C00000"/>
                </a:solidFill>
              </a:rPr>
              <a:t>kết </a:t>
            </a:r>
            <a:r>
              <a:rPr lang="en-US" sz="3200" b="1" i="1" dirty="0" err="1" smtClean="0">
                <a:solidFill>
                  <a:srgbClr val="C00000"/>
                </a:solidFill>
              </a:rPr>
              <a:t>tự</a:t>
            </a:r>
            <a:r>
              <a:rPr lang="en-US" sz="3200" b="1" i="1" dirty="0" smtClean="0">
                <a:solidFill>
                  <a:srgbClr val="C00000"/>
                </a:solidFill>
              </a:rPr>
              <a:t> </a:t>
            </a:r>
            <a:r>
              <a:rPr lang="en-US" sz="3200" b="1" i="1" dirty="0" err="1" smtClean="0">
                <a:solidFill>
                  <a:srgbClr val="C00000"/>
                </a:solidFill>
              </a:rPr>
              <a:t>nhiên</a:t>
            </a:r>
            <a:r>
              <a:rPr lang="en-US" sz="3200" b="1" i="1" dirty="0" smtClean="0">
                <a:solidFill>
                  <a:srgbClr val="C00000"/>
                </a:solidFill>
              </a:rPr>
              <a:t> </a:t>
            </a:r>
            <a:r>
              <a:rPr lang="en-US" sz="3200" b="1" i="1" dirty="0" smtClean="0"/>
              <a:t>hay </a:t>
            </a:r>
            <a:r>
              <a:rPr lang="en-US" sz="3200" b="1" i="1" dirty="0" err="1" smtClean="0">
                <a:solidFill>
                  <a:srgbClr val="C00000"/>
                </a:solidFill>
              </a:rPr>
              <a:t>phép</a:t>
            </a:r>
            <a:r>
              <a:rPr lang="en-US" sz="3200" b="1" i="1" dirty="0" smtClean="0">
                <a:solidFill>
                  <a:srgbClr val="C00000"/>
                </a:solidFill>
              </a:rPr>
              <a:t> </a:t>
            </a:r>
            <a:r>
              <a:rPr lang="en-US" sz="3200" b="1" i="1" dirty="0" err="1" smtClean="0">
                <a:solidFill>
                  <a:srgbClr val="C00000"/>
                </a:solidFill>
              </a:rPr>
              <a:t>kết</a:t>
            </a:r>
            <a:r>
              <a:rPr lang="en-US" sz="3200" b="1" i="1" dirty="0" smtClean="0">
                <a:solidFill>
                  <a:srgbClr val="C00000"/>
                </a:solidFill>
              </a:rPr>
              <a:t> theta</a:t>
            </a:r>
            <a:r>
              <a:rPr lang="en-US" sz="3200" b="1" i="1" dirty="0" smtClean="0"/>
              <a:t> </a:t>
            </a:r>
            <a:r>
              <a:rPr lang="vi-VN" sz="3200" b="1" i="1" dirty="0" smtClean="0"/>
              <a:t>được </a:t>
            </a:r>
            <a:r>
              <a:rPr lang="vi-VN" sz="3200" b="1" i="1" dirty="0"/>
              <a:t>thực hiện ít tốn kém hơn nhiều so với phép </a:t>
            </a:r>
            <a:r>
              <a:rPr lang="vi-VN" sz="3200" b="1" i="1" dirty="0" smtClean="0"/>
              <a:t>tíc</a:t>
            </a:r>
            <a:r>
              <a:rPr lang="en-US" sz="3200" b="1" i="1" dirty="0" smtClean="0"/>
              <a:t>h</a:t>
            </a:r>
            <a:r>
              <a:rPr lang="vi-VN" sz="3200" b="1" i="1" dirty="0" smtClean="0"/>
              <a:t> </a:t>
            </a:r>
            <a:r>
              <a:rPr lang="vi-VN" sz="3200" b="1" i="1" dirty="0"/>
              <a:t>trên cùng các quan hệ. </a:t>
            </a:r>
            <a:endParaRPr lang="en-US" sz="3200" b="1" i="1" dirty="0" smtClean="0"/>
          </a:p>
          <a:p>
            <a:pPr lvl="0" algn="just" eaLnBrk="0" fontAlgn="base" hangingPunct="0">
              <a:spcBef>
                <a:spcPts val="1200"/>
              </a:spcBef>
              <a:spcAft>
                <a:spcPct val="0"/>
              </a:spcAft>
              <a:buClr>
                <a:srgbClr val="003366"/>
              </a:buClr>
              <a:buSzPct val="75000"/>
            </a:pPr>
            <a:r>
              <a:rPr lang="vi-VN" sz="3200" b="1" i="1" dirty="0" smtClean="0"/>
              <a:t>Nếu </a:t>
            </a:r>
            <a:r>
              <a:rPr lang="vi-VN" sz="3200" b="1" i="1" dirty="0"/>
              <a:t>kết quả của </a:t>
            </a:r>
            <a:r>
              <a:rPr lang="vi-VN" sz="3200" b="1" i="1" dirty="0" smtClean="0"/>
              <a:t>tích </a:t>
            </a:r>
            <a:r>
              <a:rPr lang="vi-VN" sz="3200" b="1" i="1" dirty="0"/>
              <a:t>RxS là đối số của phép chọn và phép chọn liên quan tới các phép so sánh giữa các thuộc tính của R và S thì </a:t>
            </a:r>
            <a:r>
              <a:rPr lang="vi-VN" sz="3200" b="1" i="1" dirty="0" smtClean="0"/>
              <a:t>phép tích</a:t>
            </a:r>
            <a:r>
              <a:rPr lang="en-US" sz="3200" b="1" i="1" dirty="0" smtClean="0"/>
              <a:t> </a:t>
            </a:r>
            <a:r>
              <a:rPr lang="en-US" sz="3200" b="1" i="1" dirty="0" err="1" smtClean="0"/>
              <a:t>cũng</a:t>
            </a:r>
            <a:r>
              <a:rPr lang="en-US" sz="3200" b="1" i="1" dirty="0" smtClean="0"/>
              <a:t> </a:t>
            </a:r>
            <a:r>
              <a:rPr lang="vi-VN" sz="3200" b="1" i="1" dirty="0" smtClean="0"/>
              <a:t>là </a:t>
            </a:r>
            <a:r>
              <a:rPr lang="vi-VN" sz="3200" b="1" i="1" dirty="0"/>
              <a:t>phép </a:t>
            </a:r>
            <a:r>
              <a:rPr lang="vi-VN" sz="3200" b="1" i="1" dirty="0" smtClean="0"/>
              <a:t>kết.</a:t>
            </a:r>
            <a:endParaRPr lang="en-US" sz="3200" b="1" i="1" dirty="0"/>
          </a:p>
        </p:txBody>
      </p:sp>
      <p:sp>
        <p:nvSpPr>
          <p:cNvPr id="10" name="矩形 83">
            <a:extLst>
              <a:ext uri="{FF2B5EF4-FFF2-40B4-BE49-F238E27FC236}">
                <a16:creationId xmlns:a16="http://schemas.microsoft.com/office/drawing/2014/main" id="{16036F8C-060D-4C9C-9E5C-185723E8EBB1}"/>
              </a:ext>
            </a:extLst>
          </p:cNvPr>
          <p:cNvSpPr/>
          <p:nvPr/>
        </p:nvSpPr>
        <p:spPr>
          <a:xfrm>
            <a:off x="1632025" y="120364"/>
            <a:ext cx="10421363" cy="769441"/>
          </a:xfrm>
          <a:prstGeom prst="rect">
            <a:avLst/>
          </a:prstGeom>
        </p:spPr>
        <p:txBody>
          <a:bodyPr wrap="square">
            <a:spAutoFit/>
            <a:scene3d>
              <a:camera prst="orthographicFront"/>
              <a:lightRig rig="threePt" dir="t"/>
            </a:scene3d>
            <a:sp3d contourW="12700"/>
          </a:bodyPr>
          <a:lstStyle/>
          <a:p>
            <a:r>
              <a:rPr lang="en-US" sz="4400" b="1" dirty="0">
                <a:solidFill>
                  <a:srgbClr val="FF0000"/>
                </a:solidFill>
              </a:rPr>
              <a:t>3. </a:t>
            </a:r>
            <a:r>
              <a:rPr lang="en-US" sz="4400" b="1" dirty="0" err="1">
                <a:solidFill>
                  <a:srgbClr val="FF0000"/>
                </a:solidFill>
              </a:rPr>
              <a:t>Nguyên</a:t>
            </a:r>
            <a:r>
              <a:rPr lang="en-US" sz="4400" b="1" dirty="0">
                <a:solidFill>
                  <a:srgbClr val="FF0000"/>
                </a:solidFill>
              </a:rPr>
              <a:t> </a:t>
            </a:r>
            <a:r>
              <a:rPr lang="en-US" sz="4400" b="1" dirty="0" err="1">
                <a:solidFill>
                  <a:srgbClr val="FF0000"/>
                </a:solidFill>
              </a:rPr>
              <a:t>tắc</a:t>
            </a:r>
            <a:r>
              <a:rPr lang="en-US" sz="4400" b="1" dirty="0">
                <a:solidFill>
                  <a:srgbClr val="FF0000"/>
                </a:solidFill>
              </a:rPr>
              <a:t> </a:t>
            </a:r>
            <a:r>
              <a:rPr lang="en-US" sz="4400" b="1" dirty="0" err="1">
                <a:solidFill>
                  <a:srgbClr val="FF0000"/>
                </a:solidFill>
              </a:rPr>
              <a:t>tổng</a:t>
            </a:r>
            <a:r>
              <a:rPr lang="en-US" sz="4400" b="1" dirty="0">
                <a:solidFill>
                  <a:srgbClr val="FF0000"/>
                </a:solidFill>
              </a:rPr>
              <a:t> </a:t>
            </a:r>
            <a:r>
              <a:rPr lang="en-US" sz="4400" b="1" dirty="0" err="1">
                <a:solidFill>
                  <a:srgbClr val="FF0000"/>
                </a:solidFill>
              </a:rPr>
              <a:t>quát</a:t>
            </a:r>
            <a:endParaRPr lang="en-US" sz="4400" b="1" dirty="0">
              <a:solidFill>
                <a:srgbClr val="FF0000"/>
              </a:solidFill>
            </a:endParaRPr>
          </a:p>
        </p:txBody>
      </p:sp>
    </p:spTree>
    <p:extLst>
      <p:ext uri="{BB962C8B-B14F-4D97-AF65-F5344CB8AC3E}">
        <p14:creationId xmlns:p14="http://schemas.microsoft.com/office/powerpoint/2010/main" val="3803413827"/>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1"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109533" y="1171934"/>
            <a:ext cx="10421363" cy="2708434"/>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eaLnBrk="0" fontAlgn="base" hangingPunct="0">
              <a:spcBef>
                <a:spcPts val="1200"/>
              </a:spcBef>
              <a:spcAft>
                <a:spcPct val="0"/>
              </a:spcAft>
              <a:buClr>
                <a:srgbClr val="003366"/>
              </a:buClr>
              <a:buSzPct val="75000"/>
            </a:pPr>
            <a:r>
              <a:rPr lang="en-US" sz="3200" dirty="0" smtClean="0"/>
              <a:t>4. </a:t>
            </a:r>
            <a:r>
              <a:rPr lang="vi-VN" sz="3200" dirty="0" smtClean="0"/>
              <a:t>Tìm </a:t>
            </a:r>
            <a:r>
              <a:rPr lang="vi-VN" sz="3200" dirty="0"/>
              <a:t>các </a:t>
            </a:r>
            <a:r>
              <a:rPr lang="vi-VN" sz="3200" b="1" dirty="0"/>
              <a:t>biểu thức con </a:t>
            </a:r>
            <a:r>
              <a:rPr lang="vi-VN" sz="3200" dirty="0"/>
              <a:t>chung trong một biểu </a:t>
            </a:r>
            <a:r>
              <a:rPr lang="vi-VN" sz="3200" dirty="0" smtClean="0"/>
              <a:t>thức</a:t>
            </a:r>
            <a:r>
              <a:rPr lang="en-US" sz="3200" dirty="0" smtClean="0"/>
              <a:t>:</a:t>
            </a:r>
          </a:p>
          <a:p>
            <a:pPr lvl="0" algn="just" eaLnBrk="0" fontAlgn="base" hangingPunct="0">
              <a:spcBef>
                <a:spcPts val="1200"/>
              </a:spcBef>
              <a:spcAft>
                <a:spcPct val="0"/>
              </a:spcAft>
              <a:buClr>
                <a:srgbClr val="003366"/>
              </a:buClr>
              <a:buSzPct val="75000"/>
            </a:pPr>
            <a:r>
              <a:rPr lang="vi-VN" sz="3200" b="1" i="1" dirty="0" smtClean="0"/>
              <a:t>Nếu biểu </a:t>
            </a:r>
            <a:r>
              <a:rPr lang="vi-VN" sz="3200" b="1" i="1" dirty="0"/>
              <a:t>thức </a:t>
            </a:r>
            <a:r>
              <a:rPr lang="en-US" sz="3200" b="1" i="1" dirty="0" smtClean="0"/>
              <a:t>con </a:t>
            </a:r>
            <a:r>
              <a:rPr lang="vi-VN" sz="3200" b="1" i="1" dirty="0" smtClean="0"/>
              <a:t>xuất </a:t>
            </a:r>
            <a:r>
              <a:rPr lang="vi-VN" sz="3200" b="1" i="1" dirty="0"/>
              <a:t>hiện nhiều hơn một </a:t>
            </a:r>
            <a:r>
              <a:rPr lang="vi-VN" sz="3200" b="1" i="1" dirty="0" smtClean="0"/>
              <a:t>lần </a:t>
            </a:r>
            <a:r>
              <a:rPr lang="vi-VN" sz="3200" b="1" i="1" dirty="0"/>
              <a:t>là một quan hệ không lớn và nó có thể được đọc từ bộ nhớ thứ cấp với ít thời gian thì nên tính toán trước biểu thức đó chỉ một lần. </a:t>
            </a:r>
            <a:endParaRPr lang="en-US" sz="3200" b="1" i="1" dirty="0"/>
          </a:p>
        </p:txBody>
      </p:sp>
      <p:sp>
        <p:nvSpPr>
          <p:cNvPr id="10" name="矩形 83">
            <a:extLst>
              <a:ext uri="{FF2B5EF4-FFF2-40B4-BE49-F238E27FC236}">
                <a16:creationId xmlns:a16="http://schemas.microsoft.com/office/drawing/2014/main" id="{16036F8C-060D-4C9C-9E5C-185723E8EBB1}"/>
              </a:ext>
            </a:extLst>
          </p:cNvPr>
          <p:cNvSpPr/>
          <p:nvPr/>
        </p:nvSpPr>
        <p:spPr>
          <a:xfrm>
            <a:off x="1632025" y="120364"/>
            <a:ext cx="10421363" cy="769441"/>
          </a:xfrm>
          <a:prstGeom prst="rect">
            <a:avLst/>
          </a:prstGeom>
        </p:spPr>
        <p:txBody>
          <a:bodyPr wrap="square">
            <a:spAutoFit/>
            <a:scene3d>
              <a:camera prst="orthographicFront"/>
              <a:lightRig rig="threePt" dir="t"/>
            </a:scene3d>
            <a:sp3d contourW="12700"/>
          </a:bodyPr>
          <a:lstStyle/>
          <a:p>
            <a:r>
              <a:rPr lang="en-US" sz="4400" b="1" dirty="0">
                <a:solidFill>
                  <a:srgbClr val="FF0000"/>
                </a:solidFill>
              </a:rPr>
              <a:t>3. </a:t>
            </a:r>
            <a:r>
              <a:rPr lang="en-US" sz="4400" b="1" dirty="0" err="1">
                <a:solidFill>
                  <a:srgbClr val="FF0000"/>
                </a:solidFill>
              </a:rPr>
              <a:t>Nguyên</a:t>
            </a:r>
            <a:r>
              <a:rPr lang="en-US" sz="4400" b="1" dirty="0">
                <a:solidFill>
                  <a:srgbClr val="FF0000"/>
                </a:solidFill>
              </a:rPr>
              <a:t> </a:t>
            </a:r>
            <a:r>
              <a:rPr lang="en-US" sz="4400" b="1" dirty="0" err="1">
                <a:solidFill>
                  <a:srgbClr val="FF0000"/>
                </a:solidFill>
              </a:rPr>
              <a:t>tắc</a:t>
            </a:r>
            <a:r>
              <a:rPr lang="en-US" sz="4400" b="1" dirty="0">
                <a:solidFill>
                  <a:srgbClr val="FF0000"/>
                </a:solidFill>
              </a:rPr>
              <a:t> </a:t>
            </a:r>
            <a:r>
              <a:rPr lang="en-US" sz="4400" b="1" dirty="0" err="1">
                <a:solidFill>
                  <a:srgbClr val="FF0000"/>
                </a:solidFill>
              </a:rPr>
              <a:t>tổng</a:t>
            </a:r>
            <a:r>
              <a:rPr lang="en-US" sz="4400" b="1" dirty="0">
                <a:solidFill>
                  <a:srgbClr val="FF0000"/>
                </a:solidFill>
              </a:rPr>
              <a:t> </a:t>
            </a:r>
            <a:r>
              <a:rPr lang="en-US" sz="4400" b="1" dirty="0" err="1">
                <a:solidFill>
                  <a:srgbClr val="FF0000"/>
                </a:solidFill>
              </a:rPr>
              <a:t>quát</a:t>
            </a:r>
            <a:endParaRPr lang="en-US" sz="4400" b="1" dirty="0">
              <a:solidFill>
                <a:srgbClr val="FF0000"/>
              </a:solidFill>
            </a:endParaRPr>
          </a:p>
        </p:txBody>
      </p:sp>
    </p:spTree>
    <p:extLst>
      <p:ext uri="{BB962C8B-B14F-4D97-AF65-F5344CB8AC3E}">
        <p14:creationId xmlns:p14="http://schemas.microsoft.com/office/powerpoint/2010/main" val="195596823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1"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109533" y="1171934"/>
            <a:ext cx="10421363" cy="433965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eaLnBrk="0" fontAlgn="base" hangingPunct="0">
              <a:spcBef>
                <a:spcPts val="1200"/>
              </a:spcBef>
              <a:spcAft>
                <a:spcPct val="0"/>
              </a:spcAft>
              <a:buClr>
                <a:srgbClr val="003366"/>
              </a:buClr>
              <a:buSzPct val="75000"/>
            </a:pPr>
            <a:r>
              <a:rPr lang="en-US" sz="3200" dirty="0" smtClean="0"/>
              <a:t>5. </a:t>
            </a:r>
            <a:r>
              <a:rPr lang="vi-VN" sz="3200" dirty="0" smtClean="0"/>
              <a:t>Tiền </a:t>
            </a:r>
            <a:r>
              <a:rPr lang="vi-VN" sz="3200" dirty="0"/>
              <a:t>xử lý các quan hệ: </a:t>
            </a:r>
            <a:r>
              <a:rPr lang="vi-VN" sz="3200" b="1" dirty="0"/>
              <a:t>lập chỉ </a:t>
            </a:r>
            <a:r>
              <a:rPr lang="vi-VN" sz="3200" b="1" dirty="0" smtClean="0"/>
              <a:t>mục</a:t>
            </a:r>
            <a:r>
              <a:rPr lang="en-US" sz="3200" b="1" dirty="0" smtClean="0"/>
              <a:t>: </a:t>
            </a:r>
          </a:p>
          <a:p>
            <a:pPr lvl="0" algn="just" eaLnBrk="0" fontAlgn="base" hangingPunct="0">
              <a:spcBef>
                <a:spcPts val="1200"/>
              </a:spcBef>
              <a:spcAft>
                <a:spcPct val="0"/>
              </a:spcAft>
              <a:buClr>
                <a:srgbClr val="003366"/>
              </a:buClr>
              <a:buSzPct val="75000"/>
            </a:pPr>
            <a:r>
              <a:rPr lang="vi-VN" sz="3200" b="1" i="1" dirty="0"/>
              <a:t>Có hai vấn đề quan trọng cần xử lý trước cho các quan hệ là sắp xếp trước các bộ giá trị theo thứ tự vật lý và sắp xếp </a:t>
            </a:r>
            <a:r>
              <a:rPr lang="vi-VN" sz="3200" b="1" i="1" dirty="0" smtClean="0"/>
              <a:t>l</a:t>
            </a:r>
            <a:r>
              <a:rPr lang="en-US" sz="3200" b="1" i="1" dirty="0" err="1" smtClean="0"/>
              <a:t>ogic</a:t>
            </a:r>
            <a:r>
              <a:rPr lang="vi-VN" sz="3200" b="1" i="1" dirty="0" smtClean="0"/>
              <a:t> </a:t>
            </a:r>
            <a:r>
              <a:rPr lang="vi-VN" sz="3200" b="1" i="1" dirty="0"/>
              <a:t>- tức là thiết lập các bảng chỉ mục (Index) cho các bản ghi. </a:t>
            </a:r>
            <a:endParaRPr lang="en-US" sz="3200" b="1" i="1" dirty="0" smtClean="0"/>
          </a:p>
          <a:p>
            <a:pPr lvl="0" algn="just" eaLnBrk="0" fontAlgn="base" hangingPunct="0">
              <a:spcBef>
                <a:spcPts val="1200"/>
              </a:spcBef>
              <a:spcAft>
                <a:spcPct val="0"/>
              </a:spcAft>
              <a:buClr>
                <a:srgbClr val="003366"/>
              </a:buClr>
              <a:buSzPct val="75000"/>
            </a:pPr>
            <a:r>
              <a:rPr lang="vi-VN" sz="3200" b="1" i="1" dirty="0" smtClean="0"/>
              <a:t>Khi </a:t>
            </a:r>
            <a:r>
              <a:rPr lang="vi-VN" sz="3200" b="1" i="1" dirty="0"/>
              <a:t>đó việc thực hiện các phép toán có liên quan tới hai quan hệ (các phép toán hai ngôi) sẽ nhanh hơn rất nhiều</a:t>
            </a:r>
            <a:r>
              <a:rPr lang="vi-VN" sz="3200" b="1" i="1" dirty="0" smtClean="0"/>
              <a:t>.</a:t>
            </a:r>
            <a:endParaRPr lang="en-US" sz="3200" b="1" i="1" dirty="0"/>
          </a:p>
        </p:txBody>
      </p:sp>
      <p:sp>
        <p:nvSpPr>
          <p:cNvPr id="10" name="矩形 83">
            <a:extLst>
              <a:ext uri="{FF2B5EF4-FFF2-40B4-BE49-F238E27FC236}">
                <a16:creationId xmlns:a16="http://schemas.microsoft.com/office/drawing/2014/main" id="{16036F8C-060D-4C9C-9E5C-185723E8EBB1}"/>
              </a:ext>
            </a:extLst>
          </p:cNvPr>
          <p:cNvSpPr/>
          <p:nvPr/>
        </p:nvSpPr>
        <p:spPr>
          <a:xfrm>
            <a:off x="1632025" y="120364"/>
            <a:ext cx="10421363" cy="769441"/>
          </a:xfrm>
          <a:prstGeom prst="rect">
            <a:avLst/>
          </a:prstGeom>
        </p:spPr>
        <p:txBody>
          <a:bodyPr wrap="square">
            <a:spAutoFit/>
            <a:scene3d>
              <a:camera prst="orthographicFront"/>
              <a:lightRig rig="threePt" dir="t"/>
            </a:scene3d>
            <a:sp3d contourW="12700"/>
          </a:bodyPr>
          <a:lstStyle/>
          <a:p>
            <a:r>
              <a:rPr lang="en-US" sz="4400" b="1" dirty="0">
                <a:solidFill>
                  <a:srgbClr val="FF0000"/>
                </a:solidFill>
              </a:rPr>
              <a:t>3. </a:t>
            </a:r>
            <a:r>
              <a:rPr lang="en-US" sz="4400" b="1" dirty="0" err="1">
                <a:solidFill>
                  <a:srgbClr val="FF0000"/>
                </a:solidFill>
              </a:rPr>
              <a:t>Nguyên</a:t>
            </a:r>
            <a:r>
              <a:rPr lang="en-US" sz="4400" b="1" dirty="0">
                <a:solidFill>
                  <a:srgbClr val="FF0000"/>
                </a:solidFill>
              </a:rPr>
              <a:t> </a:t>
            </a:r>
            <a:r>
              <a:rPr lang="en-US" sz="4400" b="1" dirty="0" err="1">
                <a:solidFill>
                  <a:srgbClr val="FF0000"/>
                </a:solidFill>
              </a:rPr>
              <a:t>tắc</a:t>
            </a:r>
            <a:r>
              <a:rPr lang="en-US" sz="4400" b="1" dirty="0">
                <a:solidFill>
                  <a:srgbClr val="FF0000"/>
                </a:solidFill>
              </a:rPr>
              <a:t> </a:t>
            </a:r>
            <a:r>
              <a:rPr lang="en-US" sz="4400" b="1" dirty="0" err="1">
                <a:solidFill>
                  <a:srgbClr val="FF0000"/>
                </a:solidFill>
              </a:rPr>
              <a:t>tổng</a:t>
            </a:r>
            <a:r>
              <a:rPr lang="en-US" sz="4400" b="1" dirty="0">
                <a:solidFill>
                  <a:srgbClr val="FF0000"/>
                </a:solidFill>
              </a:rPr>
              <a:t> </a:t>
            </a:r>
            <a:r>
              <a:rPr lang="en-US" sz="4400" b="1" dirty="0" err="1">
                <a:solidFill>
                  <a:srgbClr val="FF0000"/>
                </a:solidFill>
              </a:rPr>
              <a:t>quát</a:t>
            </a:r>
            <a:endParaRPr lang="en-US" sz="4400" b="1" dirty="0">
              <a:solidFill>
                <a:srgbClr val="FF0000"/>
              </a:solidFill>
            </a:endParaRPr>
          </a:p>
        </p:txBody>
      </p:sp>
    </p:spTree>
    <p:extLst>
      <p:ext uri="{BB962C8B-B14F-4D97-AF65-F5344CB8AC3E}">
        <p14:creationId xmlns:p14="http://schemas.microsoft.com/office/powerpoint/2010/main" val="1438403275"/>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1"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472992" y="1171934"/>
            <a:ext cx="5577017" cy="4678204"/>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eaLnBrk="0" fontAlgn="base" hangingPunct="0">
              <a:spcBef>
                <a:spcPts val="1200"/>
              </a:spcBef>
              <a:spcAft>
                <a:spcPct val="0"/>
              </a:spcAft>
              <a:buClr>
                <a:srgbClr val="003366"/>
              </a:buClr>
              <a:buSzPct val="75000"/>
            </a:pPr>
            <a:r>
              <a:rPr lang="en-US" sz="3200" dirty="0" smtClean="0"/>
              <a:t>6. </a:t>
            </a:r>
            <a:r>
              <a:rPr lang="vi-VN" sz="3200" dirty="0" smtClean="0"/>
              <a:t>Đánh </a:t>
            </a:r>
            <a:r>
              <a:rPr lang="vi-VN" sz="3200" dirty="0"/>
              <a:t>giá trước khi thực hi</a:t>
            </a:r>
            <a:r>
              <a:rPr lang="en-US" sz="3200" dirty="0" err="1"/>
              <a:t>ện</a:t>
            </a:r>
            <a:r>
              <a:rPr lang="vi-VN" sz="3200" dirty="0"/>
              <a:t> tính </a:t>
            </a:r>
            <a:r>
              <a:rPr lang="vi-VN" sz="3200" dirty="0" smtClean="0"/>
              <a:t>toán</a:t>
            </a:r>
            <a:r>
              <a:rPr lang="en-US" sz="3200" dirty="0" smtClean="0"/>
              <a:t>:</a:t>
            </a:r>
          </a:p>
          <a:p>
            <a:pPr lvl="0" algn="just" eaLnBrk="0" fontAlgn="base" hangingPunct="0">
              <a:spcBef>
                <a:spcPts val="1200"/>
              </a:spcBef>
              <a:spcAft>
                <a:spcPct val="0"/>
              </a:spcAft>
              <a:buClr>
                <a:srgbClr val="003366"/>
              </a:buClr>
              <a:buSzPct val="75000"/>
            </a:pPr>
            <a:r>
              <a:rPr lang="vi-VN" sz="3200" b="1" i="1" dirty="0"/>
              <a:t>Mỗi khi cần chọn trình tự thực hiện các phép toán trong biểu thức, hoặc chọn một trong hai đối số của một phép hai ngôi, thì cần tính toán xem chí </a:t>
            </a:r>
            <a:r>
              <a:rPr lang="vi-VN" sz="3200" b="1" i="1" dirty="0" smtClean="0"/>
              <a:t>phí</a:t>
            </a:r>
            <a:r>
              <a:rPr lang="en-US" sz="3200" b="1" i="1" dirty="0" smtClean="0"/>
              <a:t> </a:t>
            </a:r>
            <a:r>
              <a:rPr lang="vi-VN" sz="3200" b="1" i="1" dirty="0" smtClean="0"/>
              <a:t>thực </a:t>
            </a:r>
            <a:r>
              <a:rPr lang="vi-VN" sz="3200" b="1" i="1" dirty="0"/>
              <a:t>hiện các phép </a:t>
            </a:r>
            <a:r>
              <a:rPr lang="vi-VN" sz="3200" b="1" i="1" dirty="0" smtClean="0"/>
              <a:t>tính</a:t>
            </a:r>
            <a:r>
              <a:rPr lang="en-US" sz="3200" b="1" i="1" dirty="0" smtClean="0"/>
              <a:t>.</a:t>
            </a:r>
            <a:endParaRPr lang="en-US" altLang="en-US" sz="3200" b="1" i="1" kern="0" dirty="0"/>
          </a:p>
        </p:txBody>
      </p:sp>
      <p:sp>
        <p:nvSpPr>
          <p:cNvPr id="10" name="矩形 83">
            <a:extLst>
              <a:ext uri="{FF2B5EF4-FFF2-40B4-BE49-F238E27FC236}">
                <a16:creationId xmlns:a16="http://schemas.microsoft.com/office/drawing/2014/main" id="{16036F8C-060D-4C9C-9E5C-185723E8EBB1}"/>
              </a:ext>
            </a:extLst>
          </p:cNvPr>
          <p:cNvSpPr/>
          <p:nvPr/>
        </p:nvSpPr>
        <p:spPr>
          <a:xfrm>
            <a:off x="1632025" y="120364"/>
            <a:ext cx="10421363" cy="769441"/>
          </a:xfrm>
          <a:prstGeom prst="rect">
            <a:avLst/>
          </a:prstGeom>
        </p:spPr>
        <p:txBody>
          <a:bodyPr wrap="square">
            <a:spAutoFit/>
            <a:scene3d>
              <a:camera prst="orthographicFront"/>
              <a:lightRig rig="threePt" dir="t"/>
            </a:scene3d>
            <a:sp3d contourW="12700"/>
          </a:bodyPr>
          <a:lstStyle/>
          <a:p>
            <a:r>
              <a:rPr lang="en-US" sz="4400" b="1" dirty="0">
                <a:solidFill>
                  <a:srgbClr val="FF0000"/>
                </a:solidFill>
              </a:rPr>
              <a:t>3. </a:t>
            </a:r>
            <a:r>
              <a:rPr lang="en-US" sz="4400" b="1" dirty="0" err="1">
                <a:solidFill>
                  <a:srgbClr val="FF0000"/>
                </a:solidFill>
              </a:rPr>
              <a:t>Nguyên</a:t>
            </a:r>
            <a:r>
              <a:rPr lang="en-US" sz="4400" b="1" dirty="0">
                <a:solidFill>
                  <a:srgbClr val="FF0000"/>
                </a:solidFill>
              </a:rPr>
              <a:t> </a:t>
            </a:r>
            <a:r>
              <a:rPr lang="en-US" sz="4400" b="1" dirty="0" err="1">
                <a:solidFill>
                  <a:srgbClr val="FF0000"/>
                </a:solidFill>
              </a:rPr>
              <a:t>tắc</a:t>
            </a:r>
            <a:r>
              <a:rPr lang="en-US" sz="4400" b="1" dirty="0">
                <a:solidFill>
                  <a:srgbClr val="FF0000"/>
                </a:solidFill>
              </a:rPr>
              <a:t> </a:t>
            </a:r>
            <a:r>
              <a:rPr lang="en-US" sz="4400" b="1" dirty="0" err="1">
                <a:solidFill>
                  <a:srgbClr val="FF0000"/>
                </a:solidFill>
              </a:rPr>
              <a:t>tổng</a:t>
            </a:r>
            <a:r>
              <a:rPr lang="en-US" sz="4400" b="1" dirty="0">
                <a:solidFill>
                  <a:srgbClr val="FF0000"/>
                </a:solidFill>
              </a:rPr>
              <a:t> </a:t>
            </a:r>
            <a:r>
              <a:rPr lang="en-US" sz="4400" b="1" dirty="0" err="1">
                <a:solidFill>
                  <a:srgbClr val="FF0000"/>
                </a:solidFill>
              </a:rPr>
              <a:t>quát</a:t>
            </a:r>
            <a:endParaRPr lang="en-US" sz="4400" b="1" dirty="0">
              <a:solidFill>
                <a:srgbClr val="FF0000"/>
              </a:solidFill>
            </a:endParaRPr>
          </a:p>
        </p:txBody>
      </p:sp>
      <p:pic>
        <p:nvPicPr>
          <p:cNvPr id="2" name="Picture 1"/>
          <p:cNvPicPr>
            <a:picLocks noChangeAspect="1"/>
          </p:cNvPicPr>
          <p:nvPr/>
        </p:nvPicPr>
        <p:blipFill>
          <a:blip r:embed="rId3"/>
          <a:stretch>
            <a:fillRect/>
          </a:stretch>
        </p:blipFill>
        <p:spPr>
          <a:xfrm>
            <a:off x="6050009" y="870822"/>
            <a:ext cx="6236505" cy="5260490"/>
          </a:xfrm>
          <a:prstGeom prst="rect">
            <a:avLst/>
          </a:prstGeom>
        </p:spPr>
      </p:pic>
    </p:spTree>
    <p:extLst>
      <p:ext uri="{BB962C8B-B14F-4D97-AF65-F5344CB8AC3E}">
        <p14:creationId xmlns:p14="http://schemas.microsoft.com/office/powerpoint/2010/main" val="3006068500"/>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1"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546177" y="1069418"/>
            <a:ext cx="9959058" cy="5109091"/>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lvl="0" indent="-514350" algn="just" eaLnBrk="0" fontAlgn="base" hangingPunct="0">
              <a:spcBef>
                <a:spcPts val="1200"/>
              </a:spcBef>
              <a:spcAft>
                <a:spcPct val="0"/>
              </a:spcAft>
              <a:buClr>
                <a:srgbClr val="003366"/>
              </a:buClr>
              <a:buSzPct val="75000"/>
              <a:buFont typeface="+mj-lt"/>
              <a:buAutoNum type="arabicPeriod"/>
            </a:pPr>
            <a:r>
              <a:rPr lang="en-US" sz="3200" dirty="0" err="1"/>
              <a:t>Dãy</a:t>
            </a:r>
            <a:r>
              <a:rPr lang="en-US" sz="3200" dirty="0"/>
              <a:t> </a:t>
            </a:r>
            <a:r>
              <a:rPr lang="en-US" sz="3200" dirty="0" err="1"/>
              <a:t>các</a:t>
            </a:r>
            <a:r>
              <a:rPr lang="en-US" sz="3200" dirty="0"/>
              <a:t> </a:t>
            </a:r>
            <a:r>
              <a:rPr lang="en-US" sz="3200" dirty="0" err="1"/>
              <a:t>phép</a:t>
            </a:r>
            <a:r>
              <a:rPr lang="en-US" sz="3200" dirty="0"/>
              <a:t> </a:t>
            </a:r>
            <a:r>
              <a:rPr lang="en-US" sz="3200" dirty="0" err="1"/>
              <a:t>chọn</a:t>
            </a:r>
            <a:r>
              <a:rPr lang="en-US" sz="3200" dirty="0"/>
              <a:t> </a:t>
            </a:r>
          </a:p>
          <a:p>
            <a:pPr marL="514350" lvl="0" indent="-514350" algn="just" eaLnBrk="0" fontAlgn="base" hangingPunct="0">
              <a:spcBef>
                <a:spcPts val="1200"/>
              </a:spcBef>
              <a:spcAft>
                <a:spcPct val="0"/>
              </a:spcAft>
              <a:buClr>
                <a:srgbClr val="003366"/>
              </a:buClr>
              <a:buSzPct val="75000"/>
              <a:buFont typeface="+mj-lt"/>
              <a:buAutoNum type="arabicPeriod"/>
            </a:pPr>
            <a:r>
              <a:rPr lang="en-US" sz="3200" dirty="0" err="1"/>
              <a:t>Dãy</a:t>
            </a:r>
            <a:r>
              <a:rPr lang="en-US" sz="3200" dirty="0"/>
              <a:t> </a:t>
            </a:r>
            <a:r>
              <a:rPr lang="en-US" sz="3200" dirty="0" err="1"/>
              <a:t>các</a:t>
            </a:r>
            <a:r>
              <a:rPr lang="en-US" sz="3200" dirty="0"/>
              <a:t> </a:t>
            </a:r>
            <a:r>
              <a:rPr lang="en-US" sz="3200" dirty="0" err="1"/>
              <a:t>phép</a:t>
            </a:r>
            <a:r>
              <a:rPr lang="en-US" sz="3200" dirty="0"/>
              <a:t> </a:t>
            </a:r>
            <a:r>
              <a:rPr lang="en-US" sz="3200" dirty="0" err="1"/>
              <a:t>chiếu</a:t>
            </a:r>
            <a:r>
              <a:rPr lang="en-US" sz="3200" dirty="0"/>
              <a:t> </a:t>
            </a:r>
          </a:p>
          <a:p>
            <a:pPr marL="514350" lvl="0" indent="-514350" algn="just" eaLnBrk="0" fontAlgn="base" hangingPunct="0">
              <a:spcBef>
                <a:spcPts val="1200"/>
              </a:spcBef>
              <a:spcAft>
                <a:spcPct val="0"/>
              </a:spcAft>
              <a:buClr>
                <a:srgbClr val="003366"/>
              </a:buClr>
              <a:buSzPct val="75000"/>
              <a:buFont typeface="+mj-lt"/>
              <a:buAutoNum type="arabicPeriod"/>
            </a:pPr>
            <a:r>
              <a:rPr lang="en-US" sz="3200" dirty="0" err="1"/>
              <a:t>Hoán</a:t>
            </a:r>
            <a:r>
              <a:rPr lang="en-US" sz="3200" dirty="0"/>
              <a:t> </a:t>
            </a:r>
            <a:r>
              <a:rPr lang="en-US" sz="3200" dirty="0" err="1"/>
              <a:t>vị</a:t>
            </a:r>
            <a:r>
              <a:rPr lang="en-US" sz="3200" dirty="0"/>
              <a:t> </a:t>
            </a:r>
            <a:r>
              <a:rPr lang="en-US" sz="3200" dirty="0" err="1"/>
              <a:t>giữa</a:t>
            </a:r>
            <a:r>
              <a:rPr lang="en-US" sz="3200" dirty="0"/>
              <a:t> </a:t>
            </a:r>
            <a:r>
              <a:rPr lang="en-US" sz="3200" dirty="0" err="1"/>
              <a:t>phép</a:t>
            </a:r>
            <a:r>
              <a:rPr lang="en-US" sz="3200" dirty="0"/>
              <a:t> </a:t>
            </a:r>
            <a:r>
              <a:rPr lang="en-US" sz="3200" dirty="0" err="1"/>
              <a:t>chiếu</a:t>
            </a:r>
            <a:r>
              <a:rPr lang="en-US" sz="3200" dirty="0"/>
              <a:t> </a:t>
            </a:r>
            <a:r>
              <a:rPr lang="en-US" sz="3200" dirty="0" err="1"/>
              <a:t>và</a:t>
            </a:r>
            <a:r>
              <a:rPr lang="en-US" sz="3200" dirty="0"/>
              <a:t> </a:t>
            </a:r>
            <a:r>
              <a:rPr lang="en-US" sz="3200" dirty="0" err="1"/>
              <a:t>phép</a:t>
            </a:r>
            <a:r>
              <a:rPr lang="en-US" sz="3200" dirty="0"/>
              <a:t> </a:t>
            </a:r>
            <a:r>
              <a:rPr lang="en-US" sz="3200" dirty="0" err="1"/>
              <a:t>chọn</a:t>
            </a:r>
            <a:r>
              <a:rPr lang="en-US" sz="3200" dirty="0"/>
              <a:t> </a:t>
            </a:r>
          </a:p>
          <a:p>
            <a:pPr marL="514350" lvl="0" indent="-514350" algn="just" eaLnBrk="0" fontAlgn="base" hangingPunct="0">
              <a:spcBef>
                <a:spcPts val="1200"/>
              </a:spcBef>
              <a:spcAft>
                <a:spcPct val="0"/>
              </a:spcAft>
              <a:buClr>
                <a:srgbClr val="003366"/>
              </a:buClr>
              <a:buSzPct val="75000"/>
              <a:buFont typeface="+mj-lt"/>
              <a:buAutoNum type="arabicPeriod"/>
            </a:pPr>
            <a:r>
              <a:rPr lang="en-US" sz="3200" dirty="0" err="1"/>
              <a:t>Hoán</a:t>
            </a:r>
            <a:r>
              <a:rPr lang="en-US" sz="3200" dirty="0"/>
              <a:t> </a:t>
            </a:r>
            <a:r>
              <a:rPr lang="en-US" sz="3200" dirty="0" err="1"/>
              <a:t>vị</a:t>
            </a:r>
            <a:r>
              <a:rPr lang="en-US" sz="3200" dirty="0"/>
              <a:t> </a:t>
            </a:r>
            <a:r>
              <a:rPr lang="en-US" sz="3200" dirty="0" err="1"/>
              <a:t>giữa</a:t>
            </a:r>
            <a:r>
              <a:rPr lang="en-US" sz="3200" dirty="0"/>
              <a:t> </a:t>
            </a:r>
            <a:r>
              <a:rPr lang="en-US" sz="3200" dirty="0" err="1"/>
              <a:t>phép</a:t>
            </a:r>
            <a:r>
              <a:rPr lang="en-US" sz="3200" dirty="0"/>
              <a:t> </a:t>
            </a:r>
            <a:r>
              <a:rPr lang="en-US" sz="3200" dirty="0" err="1"/>
              <a:t>chọn</a:t>
            </a:r>
            <a:r>
              <a:rPr lang="en-US" sz="3200" dirty="0"/>
              <a:t> </a:t>
            </a:r>
            <a:r>
              <a:rPr lang="en-US" sz="3200" dirty="0" err="1"/>
              <a:t>và</a:t>
            </a:r>
            <a:r>
              <a:rPr lang="en-US" sz="3200" dirty="0"/>
              <a:t> </a:t>
            </a:r>
            <a:r>
              <a:rPr lang="en-US" sz="3200" dirty="0" err="1"/>
              <a:t>phép</a:t>
            </a:r>
            <a:r>
              <a:rPr lang="en-US" sz="3200" dirty="0"/>
              <a:t> </a:t>
            </a:r>
            <a:r>
              <a:rPr lang="en-US" sz="3200" dirty="0" err="1"/>
              <a:t>tích</a:t>
            </a:r>
            <a:r>
              <a:rPr lang="en-US" sz="3200" dirty="0"/>
              <a:t> </a:t>
            </a:r>
          </a:p>
          <a:p>
            <a:pPr marL="514350" lvl="0" indent="-514350" algn="just" eaLnBrk="0" fontAlgn="base" hangingPunct="0">
              <a:spcBef>
                <a:spcPts val="1200"/>
              </a:spcBef>
              <a:spcAft>
                <a:spcPct val="0"/>
              </a:spcAft>
              <a:buClr>
                <a:srgbClr val="003366"/>
              </a:buClr>
              <a:buSzPct val="75000"/>
              <a:buFont typeface="+mj-lt"/>
              <a:buAutoNum type="arabicPeriod"/>
            </a:pPr>
            <a:r>
              <a:rPr lang="en-US" sz="3200" dirty="0" err="1"/>
              <a:t>Hoán</a:t>
            </a:r>
            <a:r>
              <a:rPr lang="en-US" sz="3200" dirty="0"/>
              <a:t> </a:t>
            </a:r>
            <a:r>
              <a:rPr lang="en-US" sz="3200" dirty="0" err="1"/>
              <a:t>vị</a:t>
            </a:r>
            <a:r>
              <a:rPr lang="en-US" sz="3200" dirty="0"/>
              <a:t> </a:t>
            </a:r>
            <a:r>
              <a:rPr lang="en-US" sz="3200" dirty="0" err="1"/>
              <a:t>giữa</a:t>
            </a:r>
            <a:r>
              <a:rPr lang="en-US" sz="3200" dirty="0"/>
              <a:t> </a:t>
            </a:r>
            <a:r>
              <a:rPr lang="en-US" sz="3200" dirty="0" err="1"/>
              <a:t>phép</a:t>
            </a:r>
            <a:r>
              <a:rPr lang="en-US" sz="3200" dirty="0"/>
              <a:t> </a:t>
            </a:r>
            <a:r>
              <a:rPr lang="en-US" sz="3200" dirty="0" err="1"/>
              <a:t>hợp</a:t>
            </a:r>
            <a:r>
              <a:rPr lang="en-US" sz="3200" dirty="0"/>
              <a:t> </a:t>
            </a:r>
            <a:r>
              <a:rPr lang="en-US" sz="3200" dirty="0" err="1"/>
              <a:t>và</a:t>
            </a:r>
            <a:r>
              <a:rPr lang="en-US" sz="3200" dirty="0"/>
              <a:t> </a:t>
            </a:r>
            <a:r>
              <a:rPr lang="en-US" sz="3200" dirty="0" err="1"/>
              <a:t>phép</a:t>
            </a:r>
            <a:r>
              <a:rPr lang="en-US" sz="3200" dirty="0"/>
              <a:t> </a:t>
            </a:r>
            <a:r>
              <a:rPr lang="en-US" sz="3200" dirty="0" err="1"/>
              <a:t>chọn</a:t>
            </a:r>
            <a:r>
              <a:rPr lang="en-US" sz="3200" dirty="0"/>
              <a:t> </a:t>
            </a:r>
          </a:p>
          <a:p>
            <a:pPr marL="514350" lvl="0" indent="-514350" algn="just" eaLnBrk="0" fontAlgn="base" hangingPunct="0">
              <a:spcBef>
                <a:spcPts val="1200"/>
              </a:spcBef>
              <a:spcAft>
                <a:spcPct val="0"/>
              </a:spcAft>
              <a:buClr>
                <a:srgbClr val="003366"/>
              </a:buClr>
              <a:buSzPct val="75000"/>
              <a:buFont typeface="+mj-lt"/>
              <a:buAutoNum type="arabicPeriod"/>
            </a:pPr>
            <a:r>
              <a:rPr lang="en-US" sz="3200" dirty="0" err="1"/>
              <a:t>Hoán</a:t>
            </a:r>
            <a:r>
              <a:rPr lang="en-US" sz="3200" dirty="0"/>
              <a:t> </a:t>
            </a:r>
            <a:r>
              <a:rPr lang="en-US" sz="3200" dirty="0" err="1"/>
              <a:t>vị</a:t>
            </a:r>
            <a:r>
              <a:rPr lang="en-US" sz="3200" dirty="0"/>
              <a:t> </a:t>
            </a:r>
            <a:r>
              <a:rPr lang="en-US" sz="3200" dirty="0" err="1"/>
              <a:t>giữa</a:t>
            </a:r>
            <a:r>
              <a:rPr lang="en-US" sz="3200" dirty="0"/>
              <a:t> </a:t>
            </a:r>
            <a:r>
              <a:rPr lang="en-US" sz="3200" dirty="0" err="1"/>
              <a:t>phép</a:t>
            </a:r>
            <a:r>
              <a:rPr lang="en-US" sz="3200" dirty="0"/>
              <a:t> </a:t>
            </a:r>
            <a:r>
              <a:rPr lang="en-US" sz="3200" dirty="0" err="1"/>
              <a:t>chọn</a:t>
            </a:r>
            <a:r>
              <a:rPr lang="en-US" sz="3200" dirty="0"/>
              <a:t> </a:t>
            </a:r>
            <a:r>
              <a:rPr lang="en-US" sz="3200" dirty="0" err="1"/>
              <a:t>và</a:t>
            </a:r>
            <a:r>
              <a:rPr lang="en-US" sz="3200" dirty="0"/>
              <a:t> </a:t>
            </a:r>
            <a:r>
              <a:rPr lang="en-US" sz="3200" dirty="0" err="1"/>
              <a:t>phép</a:t>
            </a:r>
            <a:r>
              <a:rPr lang="en-US" sz="3200" dirty="0"/>
              <a:t> </a:t>
            </a:r>
            <a:r>
              <a:rPr lang="en-US" sz="3200" dirty="0" err="1"/>
              <a:t>trừ</a:t>
            </a:r>
            <a:r>
              <a:rPr lang="en-US" sz="3200" dirty="0"/>
              <a:t> </a:t>
            </a:r>
          </a:p>
          <a:p>
            <a:pPr marL="514350" lvl="0" indent="-514350" algn="just" eaLnBrk="0" fontAlgn="base" hangingPunct="0">
              <a:spcBef>
                <a:spcPts val="1200"/>
              </a:spcBef>
              <a:spcAft>
                <a:spcPct val="0"/>
              </a:spcAft>
              <a:buClr>
                <a:srgbClr val="003366"/>
              </a:buClr>
              <a:buSzPct val="75000"/>
              <a:buFont typeface="+mj-lt"/>
              <a:buAutoNum type="arabicPeriod"/>
            </a:pPr>
            <a:r>
              <a:rPr lang="en-US" sz="3200" dirty="0" err="1"/>
              <a:t>Hoán</a:t>
            </a:r>
            <a:r>
              <a:rPr lang="en-US" sz="3200" dirty="0"/>
              <a:t> </a:t>
            </a:r>
            <a:r>
              <a:rPr lang="en-US" sz="3200" dirty="0" err="1"/>
              <a:t>vị</a:t>
            </a:r>
            <a:r>
              <a:rPr lang="en-US" sz="3200" dirty="0"/>
              <a:t> </a:t>
            </a:r>
            <a:r>
              <a:rPr lang="en-US" sz="3200" dirty="0" err="1"/>
              <a:t>giữa</a:t>
            </a:r>
            <a:r>
              <a:rPr lang="en-US" sz="3200" dirty="0"/>
              <a:t> </a:t>
            </a:r>
            <a:r>
              <a:rPr lang="en-US" sz="3200" dirty="0" err="1"/>
              <a:t>phép</a:t>
            </a:r>
            <a:r>
              <a:rPr lang="en-US" sz="3200" dirty="0"/>
              <a:t> </a:t>
            </a:r>
            <a:r>
              <a:rPr lang="en-US" sz="3200" dirty="0" err="1"/>
              <a:t>chiếu</a:t>
            </a:r>
            <a:r>
              <a:rPr lang="en-US" sz="3200" dirty="0"/>
              <a:t> </a:t>
            </a:r>
            <a:r>
              <a:rPr lang="en-US" sz="3200" dirty="0" err="1"/>
              <a:t>và</a:t>
            </a:r>
            <a:r>
              <a:rPr lang="en-US" sz="3200" dirty="0"/>
              <a:t> </a:t>
            </a:r>
            <a:r>
              <a:rPr lang="en-US" sz="3200" dirty="0" err="1"/>
              <a:t>phép</a:t>
            </a:r>
            <a:r>
              <a:rPr lang="en-US" sz="3200" dirty="0"/>
              <a:t> </a:t>
            </a:r>
            <a:r>
              <a:rPr lang="en-US" sz="3200" dirty="0" err="1" smtClean="0"/>
              <a:t>hợp</a:t>
            </a:r>
            <a:endParaRPr lang="en-US" sz="3200" dirty="0"/>
          </a:p>
          <a:p>
            <a:pPr marL="514350" lvl="0" indent="-514350" algn="just" eaLnBrk="0" fontAlgn="base" hangingPunct="0">
              <a:spcBef>
                <a:spcPts val="1200"/>
              </a:spcBef>
              <a:spcAft>
                <a:spcPct val="0"/>
              </a:spcAft>
              <a:buClr>
                <a:srgbClr val="003366"/>
              </a:buClr>
              <a:buSzPct val="75000"/>
              <a:buFont typeface="+mj-lt"/>
              <a:buAutoNum type="arabicPeriod"/>
            </a:pPr>
            <a:r>
              <a:rPr lang="en-US" sz="3200" dirty="0" err="1"/>
              <a:t>Hoán</a:t>
            </a:r>
            <a:r>
              <a:rPr lang="en-US" sz="3200" dirty="0"/>
              <a:t> </a:t>
            </a:r>
            <a:r>
              <a:rPr lang="en-US" sz="3200" dirty="0" err="1"/>
              <a:t>vị</a:t>
            </a:r>
            <a:r>
              <a:rPr lang="en-US" sz="3200" dirty="0"/>
              <a:t> </a:t>
            </a:r>
            <a:r>
              <a:rPr lang="en-US" sz="3200" dirty="0" err="1"/>
              <a:t>giữa</a:t>
            </a:r>
            <a:r>
              <a:rPr lang="en-US" sz="3200" dirty="0"/>
              <a:t> </a:t>
            </a:r>
            <a:r>
              <a:rPr lang="en-US" sz="3200" dirty="0" err="1"/>
              <a:t>phép</a:t>
            </a:r>
            <a:r>
              <a:rPr lang="en-US" sz="3200" dirty="0"/>
              <a:t> </a:t>
            </a:r>
            <a:r>
              <a:rPr lang="en-US" sz="3200" dirty="0" err="1"/>
              <a:t>chiếu</a:t>
            </a:r>
            <a:r>
              <a:rPr lang="en-US" sz="3200" dirty="0"/>
              <a:t> </a:t>
            </a:r>
            <a:r>
              <a:rPr lang="en-US" sz="3200" dirty="0" err="1"/>
              <a:t>và</a:t>
            </a:r>
            <a:r>
              <a:rPr lang="en-US" sz="3200" dirty="0"/>
              <a:t> </a:t>
            </a:r>
            <a:r>
              <a:rPr lang="en-US" sz="3200" dirty="0" err="1"/>
              <a:t>phép</a:t>
            </a:r>
            <a:r>
              <a:rPr lang="en-US" sz="3200" dirty="0"/>
              <a:t> </a:t>
            </a:r>
            <a:r>
              <a:rPr lang="en-US" sz="3200" dirty="0" err="1"/>
              <a:t>tích</a:t>
            </a:r>
            <a:endParaRPr lang="en-US" altLang="en-US" sz="3200" b="1" kern="0" dirty="0"/>
          </a:p>
        </p:txBody>
      </p:sp>
      <p:sp>
        <p:nvSpPr>
          <p:cNvPr id="10" name="矩形 83">
            <a:extLst>
              <a:ext uri="{FF2B5EF4-FFF2-40B4-BE49-F238E27FC236}">
                <a16:creationId xmlns:a16="http://schemas.microsoft.com/office/drawing/2014/main" id="{16036F8C-060D-4C9C-9E5C-185723E8EBB1}"/>
              </a:ext>
            </a:extLst>
          </p:cNvPr>
          <p:cNvSpPr/>
          <p:nvPr/>
        </p:nvSpPr>
        <p:spPr>
          <a:xfrm>
            <a:off x="1632025" y="120364"/>
            <a:ext cx="10421363" cy="769441"/>
          </a:xfrm>
          <a:prstGeom prst="rect">
            <a:avLst/>
          </a:prstGeom>
        </p:spPr>
        <p:txBody>
          <a:bodyPr wrap="square">
            <a:spAutoFit/>
            <a:scene3d>
              <a:camera prst="orthographicFront"/>
              <a:lightRig rig="threePt" dir="t"/>
            </a:scene3d>
            <a:sp3d contourW="12700"/>
          </a:bodyPr>
          <a:lstStyle/>
          <a:p>
            <a:r>
              <a:rPr lang="vi-VN" sz="4400" b="1" dirty="0">
                <a:solidFill>
                  <a:srgbClr val="FF0000"/>
                </a:solidFill>
              </a:rPr>
              <a:t>4. Các kỹ thuật tối ưu</a:t>
            </a:r>
            <a:endParaRPr lang="en-US" sz="4400" b="1" dirty="0">
              <a:solidFill>
                <a:srgbClr val="FF0000"/>
              </a:solidFill>
            </a:endParaRPr>
          </a:p>
        </p:txBody>
      </p:sp>
    </p:spTree>
    <p:extLst>
      <p:ext uri="{BB962C8B-B14F-4D97-AF65-F5344CB8AC3E}">
        <p14:creationId xmlns:p14="http://schemas.microsoft.com/office/powerpoint/2010/main" val="55778550"/>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99611" y="2844171"/>
            <a:ext cx="3049233" cy="830997"/>
          </a:xfrm>
          <a:prstGeom prst="rect">
            <a:avLst/>
          </a:prstGeom>
          <a:noFill/>
        </p:spPr>
        <p:txBody>
          <a:bodyPr wrap="none" rtlCol="0">
            <a:spAutoFit/>
            <a:scene3d>
              <a:camera prst="orthographicFront"/>
              <a:lightRig rig="threePt" dir="t"/>
            </a:scene3d>
            <a:sp3d contourW="12700"/>
          </a:bodyPr>
          <a:lstStyle/>
          <a:p>
            <a:pPr algn="ctr"/>
            <a:r>
              <a:rPr lang="en-US" altLang="zh-CN" sz="4800" b="1" dirty="0">
                <a:solidFill>
                  <a:schemeClr val="accent1"/>
                </a:solidFill>
                <a:latin typeface="Cambria" panose="02040503050406030204" pitchFamily="18" charset="0"/>
                <a:ea typeface="+mj-ea"/>
                <a:cs typeface="经典综艺体简" panose="02010609000101010101" pitchFamily="49" charset="-122"/>
              </a:rPr>
              <a:t>NỘI DUNG</a:t>
            </a:r>
          </a:p>
        </p:txBody>
      </p:sp>
      <p:sp>
        <p:nvSpPr>
          <p:cNvPr id="5" name="文本框 4"/>
          <p:cNvSpPr txBox="1"/>
          <p:nvPr/>
        </p:nvSpPr>
        <p:spPr>
          <a:xfrm>
            <a:off x="5526919" y="1282182"/>
            <a:ext cx="9032320" cy="553998"/>
          </a:xfrm>
          <a:prstGeom prst="rect">
            <a:avLst/>
          </a:prstGeom>
          <a:noFill/>
        </p:spPr>
        <p:txBody>
          <a:bodyPr wrap="square" rtlCol="0">
            <a:spAutoFit/>
            <a:scene3d>
              <a:camera prst="orthographicFront"/>
              <a:lightRig rig="threePt" dir="t"/>
            </a:scene3d>
            <a:sp3d contourW="12700"/>
          </a:bodyPr>
          <a:lstStyle/>
          <a:p>
            <a:r>
              <a:rPr lang="en-US" sz="3000" b="1" dirty="0" err="1"/>
              <a:t>Giới</a:t>
            </a:r>
            <a:r>
              <a:rPr lang="en-US" sz="3000" b="1" dirty="0"/>
              <a:t> </a:t>
            </a:r>
            <a:r>
              <a:rPr lang="en-US" sz="3000" b="1" dirty="0" err="1"/>
              <a:t>thiệu</a:t>
            </a:r>
            <a:endParaRPr lang="en-US" sz="3000" b="1" dirty="0"/>
          </a:p>
        </p:txBody>
      </p:sp>
      <p:sp>
        <p:nvSpPr>
          <p:cNvPr id="27" name="文本框 16"/>
          <p:cNvSpPr txBox="1"/>
          <p:nvPr/>
        </p:nvSpPr>
        <p:spPr>
          <a:xfrm>
            <a:off x="4946203" y="1269122"/>
            <a:ext cx="718466" cy="553998"/>
          </a:xfrm>
          <a:prstGeom prst="rect">
            <a:avLst/>
          </a:prstGeom>
          <a:noFill/>
        </p:spPr>
        <p:txBody>
          <a:bodyPr wrap="none" rtlCol="0">
            <a:spAutoFit/>
            <a:scene3d>
              <a:camera prst="orthographicFront"/>
              <a:lightRig rig="threePt" dir="t"/>
            </a:scene3d>
            <a:sp3d contourW="12700"/>
          </a:bodyPr>
          <a:lstStyle/>
          <a:p>
            <a:r>
              <a:rPr lang="en-US" altLang="zh-CN" sz="3000" b="1" i="1">
                <a:solidFill>
                  <a:srgbClr val="D51C29"/>
                </a:solidFill>
                <a:latin typeface="+mj-lt"/>
              </a:rPr>
              <a:t>01.</a:t>
            </a:r>
            <a:endParaRPr lang="en-US" altLang="zh-CN" sz="3000" b="1" i="1" dirty="0">
              <a:solidFill>
                <a:srgbClr val="D51C29"/>
              </a:solidFill>
              <a:latin typeface="+mj-lt"/>
            </a:endParaRPr>
          </a:p>
        </p:txBody>
      </p:sp>
      <p:sp>
        <p:nvSpPr>
          <p:cNvPr id="28" name="文本框 7"/>
          <p:cNvSpPr txBox="1"/>
          <p:nvPr/>
        </p:nvSpPr>
        <p:spPr>
          <a:xfrm>
            <a:off x="5505875" y="1919931"/>
            <a:ext cx="8829120" cy="553998"/>
          </a:xfrm>
          <a:prstGeom prst="rect">
            <a:avLst/>
          </a:prstGeom>
          <a:noFill/>
        </p:spPr>
        <p:txBody>
          <a:bodyPr wrap="square" rtlCol="0">
            <a:spAutoFit/>
            <a:scene3d>
              <a:camera prst="orthographicFront"/>
              <a:lightRig rig="threePt" dir="t"/>
            </a:scene3d>
            <a:sp3d contourW="12700"/>
          </a:bodyPr>
          <a:lstStyle>
            <a:defPPr>
              <a:defRPr lang="zh-CN"/>
            </a:defPPr>
            <a:lvl1pPr>
              <a:defRPr sz="2600" b="1"/>
            </a:lvl1pPr>
          </a:lstStyle>
          <a:p>
            <a:r>
              <a:rPr lang="en-US" sz="3000" dirty="0" err="1"/>
              <a:t>Tính</a:t>
            </a:r>
            <a:r>
              <a:rPr lang="en-US" sz="3000" dirty="0"/>
              <a:t> </a:t>
            </a:r>
            <a:r>
              <a:rPr lang="en-US" sz="3000" dirty="0" err="1"/>
              <a:t>tương</a:t>
            </a:r>
            <a:r>
              <a:rPr lang="en-US" sz="3000" dirty="0"/>
              <a:t> </a:t>
            </a:r>
            <a:r>
              <a:rPr lang="en-US" sz="3000" dirty="0" err="1"/>
              <a:t>đương</a:t>
            </a:r>
            <a:endParaRPr lang="en-US" sz="3000" dirty="0"/>
          </a:p>
        </p:txBody>
      </p:sp>
      <p:sp>
        <p:nvSpPr>
          <p:cNvPr id="30" name="文本框 16"/>
          <p:cNvSpPr txBox="1"/>
          <p:nvPr/>
        </p:nvSpPr>
        <p:spPr>
          <a:xfrm>
            <a:off x="4935081" y="1921816"/>
            <a:ext cx="718466" cy="553998"/>
          </a:xfrm>
          <a:prstGeom prst="rect">
            <a:avLst/>
          </a:prstGeom>
          <a:noFill/>
        </p:spPr>
        <p:txBody>
          <a:bodyPr wrap="none" rtlCol="0">
            <a:spAutoFit/>
            <a:scene3d>
              <a:camera prst="orthographicFront"/>
              <a:lightRig rig="threePt" dir="t"/>
            </a:scene3d>
            <a:sp3d contourW="12700"/>
          </a:bodyPr>
          <a:lstStyle/>
          <a:p>
            <a:r>
              <a:rPr lang="en-US" altLang="zh-CN" sz="3000" b="1" i="1">
                <a:solidFill>
                  <a:srgbClr val="D51C29"/>
                </a:solidFill>
                <a:latin typeface="+mj-lt"/>
              </a:rPr>
              <a:t>02.</a:t>
            </a:r>
            <a:endParaRPr lang="en-US" altLang="zh-CN" sz="3000" b="1" i="1" dirty="0">
              <a:solidFill>
                <a:srgbClr val="D51C29"/>
              </a:solidFill>
              <a:latin typeface="+mj-lt"/>
            </a:endParaRPr>
          </a:p>
        </p:txBody>
      </p:sp>
      <p:sp>
        <p:nvSpPr>
          <p:cNvPr id="33" name="文本框 7"/>
          <p:cNvSpPr txBox="1"/>
          <p:nvPr/>
        </p:nvSpPr>
        <p:spPr>
          <a:xfrm>
            <a:off x="5526919" y="2600200"/>
            <a:ext cx="8829120" cy="553998"/>
          </a:xfrm>
          <a:prstGeom prst="rect">
            <a:avLst/>
          </a:prstGeom>
          <a:noFill/>
        </p:spPr>
        <p:txBody>
          <a:bodyPr wrap="square" rtlCol="0">
            <a:spAutoFit/>
            <a:scene3d>
              <a:camera prst="orthographicFront"/>
              <a:lightRig rig="threePt" dir="t"/>
            </a:scene3d>
            <a:sp3d contourW="12700"/>
          </a:bodyPr>
          <a:lstStyle>
            <a:defPPr>
              <a:defRPr lang="zh-CN"/>
            </a:defPPr>
            <a:lvl1pPr>
              <a:defRPr sz="2600" b="1"/>
            </a:lvl1pPr>
          </a:lstStyle>
          <a:p>
            <a:r>
              <a:rPr lang="en-US" sz="3000" dirty="0" err="1"/>
              <a:t>Nguyên</a:t>
            </a:r>
            <a:r>
              <a:rPr lang="en-US" sz="3000" dirty="0"/>
              <a:t> </a:t>
            </a:r>
            <a:r>
              <a:rPr lang="en-US" sz="3000" dirty="0" err="1"/>
              <a:t>tắc</a:t>
            </a:r>
            <a:r>
              <a:rPr lang="en-US" sz="3000" dirty="0"/>
              <a:t> </a:t>
            </a:r>
            <a:r>
              <a:rPr lang="en-US" sz="3000" dirty="0" err="1"/>
              <a:t>tổng</a:t>
            </a:r>
            <a:r>
              <a:rPr lang="en-US" sz="3000" dirty="0"/>
              <a:t> </a:t>
            </a:r>
            <a:r>
              <a:rPr lang="en-US" sz="3000" dirty="0" err="1"/>
              <a:t>quát</a:t>
            </a:r>
            <a:endParaRPr lang="en-US" sz="3000" dirty="0"/>
          </a:p>
        </p:txBody>
      </p:sp>
      <p:sp>
        <p:nvSpPr>
          <p:cNvPr id="34" name="文本框 16"/>
          <p:cNvSpPr txBox="1"/>
          <p:nvPr/>
        </p:nvSpPr>
        <p:spPr>
          <a:xfrm>
            <a:off x="4928428" y="2633988"/>
            <a:ext cx="718466" cy="553998"/>
          </a:xfrm>
          <a:prstGeom prst="rect">
            <a:avLst/>
          </a:prstGeom>
          <a:noFill/>
        </p:spPr>
        <p:txBody>
          <a:bodyPr wrap="none" rtlCol="0">
            <a:spAutoFit/>
            <a:scene3d>
              <a:camera prst="orthographicFront"/>
              <a:lightRig rig="threePt" dir="t"/>
            </a:scene3d>
            <a:sp3d contourW="12700"/>
          </a:bodyPr>
          <a:lstStyle/>
          <a:p>
            <a:r>
              <a:rPr lang="en-US" altLang="zh-CN" sz="3000" b="1" i="1">
                <a:solidFill>
                  <a:srgbClr val="D51C29"/>
                </a:solidFill>
                <a:latin typeface="+mj-lt"/>
              </a:rPr>
              <a:t>03.</a:t>
            </a:r>
            <a:endParaRPr lang="en-US" altLang="zh-CN" sz="3000" b="1" i="1" dirty="0">
              <a:solidFill>
                <a:srgbClr val="D51C29"/>
              </a:solidFill>
              <a:latin typeface="+mj-lt"/>
            </a:endParaRPr>
          </a:p>
        </p:txBody>
      </p:sp>
      <p:sp>
        <p:nvSpPr>
          <p:cNvPr id="11" name="文本框 7"/>
          <p:cNvSpPr txBox="1"/>
          <p:nvPr/>
        </p:nvSpPr>
        <p:spPr>
          <a:xfrm>
            <a:off x="5526919" y="3247646"/>
            <a:ext cx="8829120" cy="553998"/>
          </a:xfrm>
          <a:prstGeom prst="rect">
            <a:avLst/>
          </a:prstGeom>
          <a:noFill/>
        </p:spPr>
        <p:txBody>
          <a:bodyPr wrap="square" rtlCol="0">
            <a:spAutoFit/>
            <a:scene3d>
              <a:camera prst="orthographicFront"/>
              <a:lightRig rig="threePt" dir="t"/>
            </a:scene3d>
            <a:sp3d contourW="12700"/>
          </a:bodyPr>
          <a:lstStyle>
            <a:defPPr>
              <a:defRPr lang="zh-CN"/>
            </a:defPPr>
            <a:lvl1pPr>
              <a:defRPr sz="2600" b="1"/>
            </a:lvl1pPr>
          </a:lstStyle>
          <a:p>
            <a:r>
              <a:rPr lang="vi-VN" sz="3000" dirty="0"/>
              <a:t>Các kỹ thuật tối ưu</a:t>
            </a:r>
            <a:endParaRPr lang="en-US" sz="3000" dirty="0"/>
          </a:p>
        </p:txBody>
      </p:sp>
      <p:sp>
        <p:nvSpPr>
          <p:cNvPr id="12" name="文本框 16"/>
          <p:cNvSpPr txBox="1"/>
          <p:nvPr/>
        </p:nvSpPr>
        <p:spPr>
          <a:xfrm>
            <a:off x="4916695" y="3286257"/>
            <a:ext cx="718466" cy="553998"/>
          </a:xfrm>
          <a:prstGeom prst="rect">
            <a:avLst/>
          </a:prstGeom>
          <a:noFill/>
        </p:spPr>
        <p:txBody>
          <a:bodyPr wrap="none" rtlCol="0">
            <a:spAutoFit/>
            <a:scene3d>
              <a:camera prst="orthographicFront"/>
              <a:lightRig rig="threePt" dir="t"/>
            </a:scene3d>
            <a:sp3d contourW="12700"/>
          </a:bodyPr>
          <a:lstStyle/>
          <a:p>
            <a:r>
              <a:rPr lang="en-US" altLang="zh-CN" sz="3000" b="1" i="1">
                <a:solidFill>
                  <a:srgbClr val="D51C29"/>
                </a:solidFill>
                <a:latin typeface="+mj-lt"/>
              </a:rPr>
              <a:t>04.</a:t>
            </a:r>
            <a:endParaRPr lang="en-US" altLang="zh-CN" sz="3000" b="1" i="1" dirty="0">
              <a:solidFill>
                <a:srgbClr val="D51C29"/>
              </a:solidFill>
              <a:latin typeface="+mj-lt"/>
            </a:endParaRPr>
          </a:p>
        </p:txBody>
      </p:sp>
      <p:sp>
        <p:nvSpPr>
          <p:cNvPr id="13" name="文本框 7"/>
          <p:cNvSpPr txBox="1"/>
          <p:nvPr/>
        </p:nvSpPr>
        <p:spPr>
          <a:xfrm>
            <a:off x="5505875" y="3857064"/>
            <a:ext cx="8829120" cy="553998"/>
          </a:xfrm>
          <a:prstGeom prst="rect">
            <a:avLst/>
          </a:prstGeom>
          <a:noFill/>
        </p:spPr>
        <p:txBody>
          <a:bodyPr wrap="square" rtlCol="0">
            <a:spAutoFit/>
            <a:scene3d>
              <a:camera prst="orthographicFront"/>
              <a:lightRig rig="threePt" dir="t"/>
            </a:scene3d>
            <a:sp3d contourW="12700"/>
          </a:bodyPr>
          <a:lstStyle>
            <a:defPPr>
              <a:defRPr lang="zh-CN"/>
            </a:defPPr>
            <a:lvl1pPr>
              <a:defRPr sz="2600" b="1"/>
            </a:lvl1pPr>
          </a:lstStyle>
          <a:p>
            <a:r>
              <a:rPr lang="en-US" sz="3000" dirty="0" err="1"/>
              <a:t>Thuật</a:t>
            </a:r>
            <a:r>
              <a:rPr lang="en-US" sz="3000" dirty="0"/>
              <a:t> </a:t>
            </a:r>
            <a:r>
              <a:rPr lang="en-US" sz="3000" dirty="0" err="1"/>
              <a:t>toán</a:t>
            </a:r>
            <a:endParaRPr lang="en-US" sz="3000" dirty="0"/>
          </a:p>
        </p:txBody>
      </p:sp>
      <p:sp>
        <p:nvSpPr>
          <p:cNvPr id="14" name="文本框 16"/>
          <p:cNvSpPr txBox="1"/>
          <p:nvPr/>
        </p:nvSpPr>
        <p:spPr>
          <a:xfrm>
            <a:off x="4934232" y="3882317"/>
            <a:ext cx="718466" cy="553998"/>
          </a:xfrm>
          <a:prstGeom prst="rect">
            <a:avLst/>
          </a:prstGeom>
          <a:noFill/>
        </p:spPr>
        <p:txBody>
          <a:bodyPr wrap="none" rtlCol="0">
            <a:spAutoFit/>
            <a:scene3d>
              <a:camera prst="orthographicFront"/>
              <a:lightRig rig="threePt" dir="t"/>
            </a:scene3d>
            <a:sp3d contourW="12700"/>
          </a:bodyPr>
          <a:lstStyle/>
          <a:p>
            <a:r>
              <a:rPr lang="en-US" altLang="zh-CN" sz="3000" b="1" i="1">
                <a:solidFill>
                  <a:srgbClr val="D51C29"/>
                </a:solidFill>
                <a:latin typeface="+mj-lt"/>
              </a:rPr>
              <a:t>05.</a:t>
            </a:r>
            <a:endParaRPr lang="en-US" altLang="zh-CN" sz="3000" b="1" i="1" dirty="0">
              <a:solidFill>
                <a:srgbClr val="D51C29"/>
              </a:solidFill>
              <a:latin typeface="+mj-lt"/>
            </a:endParaRPr>
          </a:p>
        </p:txBody>
      </p:sp>
      <p:sp>
        <p:nvSpPr>
          <p:cNvPr id="15" name="文本框 7"/>
          <p:cNvSpPr txBox="1"/>
          <p:nvPr/>
        </p:nvSpPr>
        <p:spPr>
          <a:xfrm>
            <a:off x="5526919" y="4471841"/>
            <a:ext cx="8829120" cy="553998"/>
          </a:xfrm>
          <a:prstGeom prst="rect">
            <a:avLst/>
          </a:prstGeom>
          <a:noFill/>
        </p:spPr>
        <p:txBody>
          <a:bodyPr wrap="square" rtlCol="0">
            <a:spAutoFit/>
            <a:scene3d>
              <a:camera prst="orthographicFront"/>
              <a:lightRig rig="threePt" dir="t"/>
            </a:scene3d>
            <a:sp3d contourW="12700"/>
          </a:bodyPr>
          <a:lstStyle>
            <a:defPPr>
              <a:defRPr lang="zh-CN"/>
            </a:defPPr>
            <a:lvl1pPr>
              <a:defRPr sz="2600" b="1"/>
            </a:lvl1pPr>
          </a:lstStyle>
          <a:p>
            <a:r>
              <a:rPr lang="en-US" sz="3000" dirty="0" err="1"/>
              <a:t>Bài</a:t>
            </a:r>
            <a:r>
              <a:rPr lang="en-US" sz="3000" dirty="0"/>
              <a:t> </a:t>
            </a:r>
            <a:r>
              <a:rPr lang="en-US" sz="3000" dirty="0" err="1"/>
              <a:t>tập</a:t>
            </a:r>
            <a:endParaRPr lang="en-US" sz="3000" dirty="0"/>
          </a:p>
        </p:txBody>
      </p:sp>
      <p:sp>
        <p:nvSpPr>
          <p:cNvPr id="17" name="文本框 16"/>
          <p:cNvSpPr txBox="1"/>
          <p:nvPr/>
        </p:nvSpPr>
        <p:spPr>
          <a:xfrm>
            <a:off x="4946203" y="4478847"/>
            <a:ext cx="718466" cy="553998"/>
          </a:xfrm>
          <a:prstGeom prst="rect">
            <a:avLst/>
          </a:prstGeom>
          <a:noFill/>
        </p:spPr>
        <p:txBody>
          <a:bodyPr wrap="none" rtlCol="0">
            <a:spAutoFit/>
            <a:scene3d>
              <a:camera prst="orthographicFront"/>
              <a:lightRig rig="threePt" dir="t"/>
            </a:scene3d>
            <a:sp3d contourW="12700"/>
          </a:bodyPr>
          <a:lstStyle/>
          <a:p>
            <a:r>
              <a:rPr lang="en-US" altLang="zh-CN" sz="3000" b="1" i="1">
                <a:solidFill>
                  <a:srgbClr val="D51C29"/>
                </a:solidFill>
                <a:latin typeface="+mj-lt"/>
              </a:rPr>
              <a:t>06.</a:t>
            </a:r>
            <a:endParaRPr lang="en-US" altLang="zh-CN" sz="3000" b="1" i="1" dirty="0">
              <a:solidFill>
                <a:srgbClr val="D51C29"/>
              </a:solidFill>
              <a:latin typeface="+mj-lt"/>
            </a:endParaRPr>
          </a:p>
        </p:txBody>
      </p:sp>
    </p:spTree>
    <p:extLst>
      <p:ext uri="{BB962C8B-B14F-4D97-AF65-F5344CB8AC3E}">
        <p14:creationId xmlns:p14="http://schemas.microsoft.com/office/powerpoint/2010/main" val="13380952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1"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206920" y="1298462"/>
            <a:ext cx="9588919" cy="2862322"/>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8738" lvl="0" algn="just" eaLnBrk="0" fontAlgn="base" hangingPunct="0">
              <a:spcBef>
                <a:spcPts val="1200"/>
              </a:spcBef>
              <a:spcAft>
                <a:spcPct val="0"/>
              </a:spcAft>
              <a:buClr>
                <a:srgbClr val="003366"/>
              </a:buClr>
              <a:buSzPct val="75000"/>
            </a:pPr>
            <a:r>
              <a:rPr lang="en-US" sz="2800" b="1" dirty="0" smtClean="0">
                <a:solidFill>
                  <a:srgbClr val="00B050"/>
                </a:solidFill>
              </a:rPr>
              <a:t>1. </a:t>
            </a:r>
            <a:r>
              <a:rPr lang="en-US" sz="2800" b="1" dirty="0" err="1">
                <a:solidFill>
                  <a:srgbClr val="00B050"/>
                </a:solidFill>
              </a:rPr>
              <a:t>Dãy</a:t>
            </a:r>
            <a:r>
              <a:rPr lang="en-US" sz="2800" b="1" dirty="0">
                <a:solidFill>
                  <a:srgbClr val="00B050"/>
                </a:solidFill>
              </a:rPr>
              <a:t> </a:t>
            </a:r>
            <a:r>
              <a:rPr lang="en-US" sz="2800" b="1" dirty="0" err="1">
                <a:solidFill>
                  <a:srgbClr val="00B050"/>
                </a:solidFill>
              </a:rPr>
              <a:t>các</a:t>
            </a:r>
            <a:r>
              <a:rPr lang="en-US" sz="2800" b="1" dirty="0">
                <a:solidFill>
                  <a:srgbClr val="00B050"/>
                </a:solidFill>
              </a:rPr>
              <a:t> </a:t>
            </a:r>
            <a:r>
              <a:rPr lang="en-US" sz="2800" b="1" dirty="0" err="1">
                <a:solidFill>
                  <a:srgbClr val="00B050"/>
                </a:solidFill>
              </a:rPr>
              <a:t>phép</a:t>
            </a:r>
            <a:r>
              <a:rPr lang="en-US" sz="2800" b="1" dirty="0">
                <a:solidFill>
                  <a:srgbClr val="00B050"/>
                </a:solidFill>
              </a:rPr>
              <a:t> </a:t>
            </a:r>
            <a:r>
              <a:rPr lang="en-US" sz="2800" b="1" dirty="0" err="1">
                <a:solidFill>
                  <a:srgbClr val="00B050"/>
                </a:solidFill>
              </a:rPr>
              <a:t>chọn</a:t>
            </a:r>
            <a:endParaRPr lang="en-US" sz="2800" b="1" dirty="0">
              <a:solidFill>
                <a:srgbClr val="00B050"/>
              </a:solidFill>
            </a:endParaRPr>
          </a:p>
          <a:p>
            <a:pPr marL="58738" lvl="0" algn="just" eaLnBrk="0" fontAlgn="base" hangingPunct="0">
              <a:spcBef>
                <a:spcPts val="1200"/>
              </a:spcBef>
              <a:spcAft>
                <a:spcPct val="0"/>
              </a:spcAft>
              <a:buClr>
                <a:srgbClr val="003366"/>
              </a:buClr>
              <a:buSzPct val="75000"/>
            </a:pPr>
            <a:endParaRPr lang="en-US" sz="2800" dirty="0"/>
          </a:p>
          <a:p>
            <a:pPr marL="58738" lvl="0" algn="just" eaLnBrk="0" fontAlgn="base" hangingPunct="0">
              <a:spcBef>
                <a:spcPts val="1200"/>
              </a:spcBef>
              <a:spcAft>
                <a:spcPct val="0"/>
              </a:spcAft>
              <a:buClr>
                <a:srgbClr val="003366"/>
              </a:buClr>
              <a:buSzPct val="75000"/>
            </a:pPr>
            <a:r>
              <a:rPr lang="en-US" sz="2800" b="1" dirty="0" smtClean="0">
                <a:solidFill>
                  <a:srgbClr val="00B050"/>
                </a:solidFill>
              </a:rPr>
              <a:t>2. </a:t>
            </a:r>
            <a:r>
              <a:rPr lang="en-US" sz="2800" b="1" dirty="0" err="1">
                <a:solidFill>
                  <a:srgbClr val="00B050"/>
                </a:solidFill>
              </a:rPr>
              <a:t>Dãy</a:t>
            </a:r>
            <a:r>
              <a:rPr lang="en-US" sz="2800" b="1" dirty="0">
                <a:solidFill>
                  <a:srgbClr val="00B050"/>
                </a:solidFill>
              </a:rPr>
              <a:t> </a:t>
            </a:r>
            <a:r>
              <a:rPr lang="en-US" sz="2800" b="1" dirty="0" err="1">
                <a:solidFill>
                  <a:srgbClr val="00B050"/>
                </a:solidFill>
              </a:rPr>
              <a:t>phép</a:t>
            </a:r>
            <a:r>
              <a:rPr lang="en-US" sz="2800" b="1" dirty="0">
                <a:solidFill>
                  <a:srgbClr val="00B050"/>
                </a:solidFill>
              </a:rPr>
              <a:t> </a:t>
            </a:r>
            <a:r>
              <a:rPr lang="en-US" sz="2800" b="1" dirty="0" err="1">
                <a:solidFill>
                  <a:srgbClr val="00B050"/>
                </a:solidFill>
              </a:rPr>
              <a:t>chiếu</a:t>
            </a:r>
            <a:endParaRPr lang="en-US" sz="2800" b="1" dirty="0">
              <a:solidFill>
                <a:srgbClr val="00B050"/>
              </a:solidFill>
            </a:endParaRPr>
          </a:p>
          <a:p>
            <a:pPr marL="58738" lvl="0" algn="just" eaLnBrk="0" fontAlgn="base" hangingPunct="0">
              <a:spcBef>
                <a:spcPts val="1200"/>
              </a:spcBef>
              <a:spcAft>
                <a:spcPct val="0"/>
              </a:spcAft>
              <a:buClr>
                <a:srgbClr val="003366"/>
              </a:buClr>
              <a:buSzPct val="75000"/>
            </a:pPr>
            <a:endParaRPr lang="en-US" sz="2800" dirty="0"/>
          </a:p>
          <a:p>
            <a:pPr marL="58738" lvl="0" algn="just" eaLnBrk="0" fontAlgn="base" hangingPunct="0">
              <a:spcBef>
                <a:spcPts val="1200"/>
              </a:spcBef>
              <a:spcAft>
                <a:spcPct val="0"/>
              </a:spcAft>
              <a:buClr>
                <a:srgbClr val="003366"/>
              </a:buClr>
              <a:buSzPct val="75000"/>
            </a:pPr>
            <a:r>
              <a:rPr lang="en-US" sz="2800" b="1" dirty="0" err="1"/>
              <a:t>Ví</a:t>
            </a:r>
            <a:r>
              <a:rPr lang="en-US" sz="2800" b="1" dirty="0"/>
              <a:t> </a:t>
            </a:r>
            <a:r>
              <a:rPr lang="en-US" sz="2800" b="1" dirty="0" err="1"/>
              <a:t>dụ</a:t>
            </a:r>
            <a:r>
              <a:rPr lang="en-US" sz="2800" b="1" dirty="0"/>
              <a:t>:</a:t>
            </a:r>
          </a:p>
        </p:txBody>
      </p:sp>
      <p:sp>
        <p:nvSpPr>
          <p:cNvPr id="10" name="矩形 83">
            <a:extLst>
              <a:ext uri="{FF2B5EF4-FFF2-40B4-BE49-F238E27FC236}">
                <a16:creationId xmlns:a16="http://schemas.microsoft.com/office/drawing/2014/main" id="{16036F8C-060D-4C9C-9E5C-185723E8EBB1}"/>
              </a:ext>
            </a:extLst>
          </p:cNvPr>
          <p:cNvSpPr/>
          <p:nvPr/>
        </p:nvSpPr>
        <p:spPr>
          <a:xfrm>
            <a:off x="1632025" y="120364"/>
            <a:ext cx="10421363" cy="769441"/>
          </a:xfrm>
          <a:prstGeom prst="rect">
            <a:avLst/>
          </a:prstGeom>
        </p:spPr>
        <p:txBody>
          <a:bodyPr wrap="square">
            <a:spAutoFit/>
            <a:scene3d>
              <a:camera prst="orthographicFront"/>
              <a:lightRig rig="threePt" dir="t"/>
            </a:scene3d>
            <a:sp3d contourW="12700"/>
          </a:bodyPr>
          <a:lstStyle/>
          <a:p>
            <a:r>
              <a:rPr lang="vi-VN" sz="4400" b="1" dirty="0">
                <a:solidFill>
                  <a:srgbClr val="FF0000"/>
                </a:solidFill>
              </a:rPr>
              <a:t>4. Các kỹ thuật tối ưu</a:t>
            </a:r>
            <a:endParaRPr lang="en-US" sz="4400" b="1" dirty="0">
              <a:solidFill>
                <a:srgbClr val="FF0000"/>
              </a:solidFill>
            </a:endParaRPr>
          </a:p>
        </p:txBody>
      </p:sp>
      <p:pic>
        <p:nvPicPr>
          <p:cNvPr id="3" name="Picture 2"/>
          <p:cNvPicPr>
            <a:picLocks noChangeAspect="1"/>
          </p:cNvPicPr>
          <p:nvPr/>
        </p:nvPicPr>
        <p:blipFill>
          <a:blip r:embed="rId3"/>
          <a:stretch>
            <a:fillRect/>
          </a:stretch>
        </p:blipFill>
        <p:spPr>
          <a:xfrm>
            <a:off x="2198711" y="1880125"/>
            <a:ext cx="9126934" cy="552450"/>
          </a:xfrm>
          <a:prstGeom prst="rect">
            <a:avLst/>
          </a:prstGeom>
        </p:spPr>
      </p:pic>
      <p:pic>
        <p:nvPicPr>
          <p:cNvPr id="4" name="Picture 3"/>
          <p:cNvPicPr>
            <a:picLocks noChangeAspect="1"/>
          </p:cNvPicPr>
          <p:nvPr/>
        </p:nvPicPr>
        <p:blipFill>
          <a:blip r:embed="rId4"/>
          <a:stretch>
            <a:fillRect/>
          </a:stretch>
        </p:blipFill>
        <p:spPr>
          <a:xfrm>
            <a:off x="2097904" y="3014237"/>
            <a:ext cx="5960498" cy="701235"/>
          </a:xfrm>
          <a:prstGeom prst="rect">
            <a:avLst/>
          </a:prstGeom>
        </p:spPr>
      </p:pic>
      <p:pic>
        <p:nvPicPr>
          <p:cNvPr id="5" name="Picture 4"/>
          <p:cNvPicPr>
            <a:picLocks noChangeAspect="1"/>
          </p:cNvPicPr>
          <p:nvPr/>
        </p:nvPicPr>
        <p:blipFill>
          <a:blip r:embed="rId5"/>
          <a:stretch>
            <a:fillRect/>
          </a:stretch>
        </p:blipFill>
        <p:spPr>
          <a:xfrm>
            <a:off x="1325082" y="4263774"/>
            <a:ext cx="6009834" cy="1212994"/>
          </a:xfrm>
          <a:prstGeom prst="rect">
            <a:avLst/>
          </a:prstGeom>
        </p:spPr>
      </p:pic>
    </p:spTree>
    <p:extLst>
      <p:ext uri="{BB962C8B-B14F-4D97-AF65-F5344CB8AC3E}">
        <p14:creationId xmlns:p14="http://schemas.microsoft.com/office/powerpoint/2010/main" val="9847782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1"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002788" y="1110172"/>
            <a:ext cx="9588919" cy="52322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8738" lvl="0" algn="just" eaLnBrk="0" fontAlgn="base" hangingPunct="0">
              <a:spcBef>
                <a:spcPts val="1200"/>
              </a:spcBef>
              <a:spcAft>
                <a:spcPct val="0"/>
              </a:spcAft>
              <a:buClr>
                <a:srgbClr val="003366"/>
              </a:buClr>
              <a:buSzPct val="75000"/>
            </a:pPr>
            <a:r>
              <a:rPr lang="en-US" sz="2800" b="1" dirty="0" smtClean="0">
                <a:solidFill>
                  <a:srgbClr val="00B050"/>
                </a:solidFill>
              </a:rPr>
              <a:t>3. </a:t>
            </a:r>
            <a:r>
              <a:rPr lang="en-US" sz="2800" b="1" dirty="0" err="1">
                <a:solidFill>
                  <a:srgbClr val="00B050"/>
                </a:solidFill>
              </a:rPr>
              <a:t>Hoán</a:t>
            </a:r>
            <a:r>
              <a:rPr lang="en-US" sz="2800" b="1" dirty="0">
                <a:solidFill>
                  <a:srgbClr val="00B050"/>
                </a:solidFill>
              </a:rPr>
              <a:t> </a:t>
            </a:r>
            <a:r>
              <a:rPr lang="en-US" sz="2800" b="1" dirty="0" err="1">
                <a:solidFill>
                  <a:srgbClr val="00B050"/>
                </a:solidFill>
              </a:rPr>
              <a:t>vị</a:t>
            </a:r>
            <a:r>
              <a:rPr lang="en-US" sz="2800" b="1" dirty="0">
                <a:solidFill>
                  <a:srgbClr val="00B050"/>
                </a:solidFill>
              </a:rPr>
              <a:t> </a:t>
            </a:r>
            <a:r>
              <a:rPr lang="en-US" sz="2800" b="1" dirty="0" err="1">
                <a:solidFill>
                  <a:srgbClr val="00B050"/>
                </a:solidFill>
              </a:rPr>
              <a:t>giữa</a:t>
            </a:r>
            <a:r>
              <a:rPr lang="en-US" sz="2800" b="1" dirty="0">
                <a:solidFill>
                  <a:srgbClr val="00B050"/>
                </a:solidFill>
              </a:rPr>
              <a:t> </a:t>
            </a:r>
            <a:r>
              <a:rPr lang="en-US" sz="2800" b="1" dirty="0" err="1">
                <a:solidFill>
                  <a:srgbClr val="00B050"/>
                </a:solidFill>
              </a:rPr>
              <a:t>phép</a:t>
            </a:r>
            <a:r>
              <a:rPr lang="en-US" sz="2800" b="1" dirty="0">
                <a:solidFill>
                  <a:srgbClr val="00B050"/>
                </a:solidFill>
              </a:rPr>
              <a:t> </a:t>
            </a:r>
            <a:r>
              <a:rPr lang="en-US" sz="2800" b="1" dirty="0" err="1">
                <a:solidFill>
                  <a:srgbClr val="00B050"/>
                </a:solidFill>
              </a:rPr>
              <a:t>chiếu</a:t>
            </a:r>
            <a:r>
              <a:rPr lang="en-US" sz="2800" b="1" dirty="0">
                <a:solidFill>
                  <a:srgbClr val="00B050"/>
                </a:solidFill>
              </a:rPr>
              <a:t> </a:t>
            </a:r>
            <a:r>
              <a:rPr lang="en-US" sz="2800" b="1" dirty="0" err="1">
                <a:solidFill>
                  <a:srgbClr val="00B050"/>
                </a:solidFill>
              </a:rPr>
              <a:t>và</a:t>
            </a:r>
            <a:r>
              <a:rPr lang="en-US" sz="2800" b="1" dirty="0">
                <a:solidFill>
                  <a:srgbClr val="00B050"/>
                </a:solidFill>
              </a:rPr>
              <a:t> </a:t>
            </a:r>
            <a:r>
              <a:rPr lang="en-US" sz="2800" b="1" dirty="0" err="1">
                <a:solidFill>
                  <a:srgbClr val="00B050"/>
                </a:solidFill>
              </a:rPr>
              <a:t>phép</a:t>
            </a:r>
            <a:r>
              <a:rPr lang="en-US" sz="2800" b="1" dirty="0">
                <a:solidFill>
                  <a:srgbClr val="00B050"/>
                </a:solidFill>
              </a:rPr>
              <a:t> </a:t>
            </a:r>
            <a:r>
              <a:rPr lang="en-US" sz="2800" b="1" dirty="0" err="1">
                <a:solidFill>
                  <a:srgbClr val="00B050"/>
                </a:solidFill>
              </a:rPr>
              <a:t>chọn</a:t>
            </a:r>
            <a:endParaRPr lang="en-US" sz="2800" b="1" dirty="0">
              <a:solidFill>
                <a:srgbClr val="00B050"/>
              </a:solidFill>
            </a:endParaRPr>
          </a:p>
        </p:txBody>
      </p:sp>
      <p:sp>
        <p:nvSpPr>
          <p:cNvPr id="10" name="矩形 83">
            <a:extLst>
              <a:ext uri="{FF2B5EF4-FFF2-40B4-BE49-F238E27FC236}">
                <a16:creationId xmlns:a16="http://schemas.microsoft.com/office/drawing/2014/main" id="{16036F8C-060D-4C9C-9E5C-185723E8EBB1}"/>
              </a:ext>
            </a:extLst>
          </p:cNvPr>
          <p:cNvSpPr/>
          <p:nvPr/>
        </p:nvSpPr>
        <p:spPr>
          <a:xfrm>
            <a:off x="1632025" y="120364"/>
            <a:ext cx="10421363" cy="769441"/>
          </a:xfrm>
          <a:prstGeom prst="rect">
            <a:avLst/>
          </a:prstGeom>
        </p:spPr>
        <p:txBody>
          <a:bodyPr wrap="square">
            <a:spAutoFit/>
            <a:scene3d>
              <a:camera prst="orthographicFront"/>
              <a:lightRig rig="threePt" dir="t"/>
            </a:scene3d>
            <a:sp3d contourW="12700"/>
          </a:bodyPr>
          <a:lstStyle/>
          <a:p>
            <a:r>
              <a:rPr lang="vi-VN" sz="4400" b="1" dirty="0">
                <a:solidFill>
                  <a:srgbClr val="FF0000"/>
                </a:solidFill>
              </a:rPr>
              <a:t>4. Các kỹ thuật tối ưu</a:t>
            </a:r>
            <a:endParaRPr lang="en-US" sz="4400" b="1" dirty="0">
              <a:solidFill>
                <a:srgbClr val="FF0000"/>
              </a:solidFill>
            </a:endParaRPr>
          </a:p>
        </p:txBody>
      </p:sp>
      <p:pic>
        <p:nvPicPr>
          <p:cNvPr id="3" name="Picture 2"/>
          <p:cNvPicPr>
            <a:picLocks noChangeAspect="1"/>
          </p:cNvPicPr>
          <p:nvPr/>
        </p:nvPicPr>
        <p:blipFill>
          <a:blip r:embed="rId3"/>
          <a:stretch>
            <a:fillRect/>
          </a:stretch>
        </p:blipFill>
        <p:spPr>
          <a:xfrm>
            <a:off x="1130444" y="1714623"/>
            <a:ext cx="7381875" cy="1247775"/>
          </a:xfrm>
          <a:prstGeom prst="rect">
            <a:avLst/>
          </a:prstGeom>
        </p:spPr>
      </p:pic>
      <p:pic>
        <p:nvPicPr>
          <p:cNvPr id="4" name="Picture 3"/>
          <p:cNvPicPr>
            <a:picLocks noChangeAspect="1"/>
          </p:cNvPicPr>
          <p:nvPr/>
        </p:nvPicPr>
        <p:blipFill>
          <a:blip r:embed="rId4"/>
          <a:stretch>
            <a:fillRect/>
          </a:stretch>
        </p:blipFill>
        <p:spPr>
          <a:xfrm>
            <a:off x="1002788" y="4077391"/>
            <a:ext cx="7381875" cy="1143000"/>
          </a:xfrm>
          <a:prstGeom prst="rect">
            <a:avLst/>
          </a:prstGeom>
        </p:spPr>
      </p:pic>
      <p:sp>
        <p:nvSpPr>
          <p:cNvPr id="12" name="矩形 44"/>
          <p:cNvSpPr/>
          <p:nvPr/>
        </p:nvSpPr>
        <p:spPr>
          <a:xfrm>
            <a:off x="1255549" y="2368095"/>
            <a:ext cx="9588919" cy="1692771"/>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8738" lvl="0" algn="just" eaLnBrk="0" fontAlgn="base" hangingPunct="0">
              <a:spcBef>
                <a:spcPts val="1200"/>
              </a:spcBef>
              <a:spcAft>
                <a:spcPct val="0"/>
              </a:spcAft>
              <a:buClr>
                <a:srgbClr val="003366"/>
              </a:buClr>
              <a:buSzPct val="75000"/>
            </a:pPr>
            <a:endParaRPr lang="en-US" sz="2800" dirty="0">
              <a:solidFill>
                <a:srgbClr val="7030A0"/>
              </a:solidFill>
            </a:endParaRPr>
          </a:p>
          <a:p>
            <a:pPr marL="58738" lvl="0" algn="just" eaLnBrk="0" fontAlgn="base" hangingPunct="0">
              <a:spcBef>
                <a:spcPts val="1200"/>
              </a:spcBef>
              <a:spcAft>
                <a:spcPct val="0"/>
              </a:spcAft>
              <a:buClr>
                <a:srgbClr val="003366"/>
              </a:buClr>
              <a:buSzPct val="75000"/>
            </a:pPr>
            <a:r>
              <a:rPr lang="en-US" sz="2800" b="1" dirty="0" err="1">
                <a:solidFill>
                  <a:srgbClr val="7030A0"/>
                </a:solidFill>
              </a:rPr>
              <a:t>Ví</a:t>
            </a:r>
            <a:r>
              <a:rPr lang="en-US" sz="2800" b="1" dirty="0">
                <a:solidFill>
                  <a:srgbClr val="7030A0"/>
                </a:solidFill>
              </a:rPr>
              <a:t> </a:t>
            </a:r>
            <a:r>
              <a:rPr lang="en-US" sz="2800" b="1" dirty="0" err="1">
                <a:solidFill>
                  <a:srgbClr val="7030A0"/>
                </a:solidFill>
              </a:rPr>
              <a:t>dụ</a:t>
            </a:r>
            <a:r>
              <a:rPr lang="en-US" sz="2800" b="1" dirty="0" smtClean="0">
                <a:solidFill>
                  <a:srgbClr val="7030A0"/>
                </a:solidFill>
              </a:rPr>
              <a:t>: Q (A,B,C,D), X </a:t>
            </a:r>
            <a:r>
              <a:rPr lang="en-US" sz="2800" b="1" dirty="0" err="1" smtClean="0">
                <a:solidFill>
                  <a:srgbClr val="7030A0"/>
                </a:solidFill>
              </a:rPr>
              <a:t>là</a:t>
            </a:r>
            <a:r>
              <a:rPr lang="en-US" sz="2800" b="1" dirty="0" smtClean="0">
                <a:solidFill>
                  <a:srgbClr val="7030A0"/>
                </a:solidFill>
              </a:rPr>
              <a:t> A, Y </a:t>
            </a:r>
            <a:r>
              <a:rPr lang="en-US" sz="2800" b="1" dirty="0" err="1" smtClean="0">
                <a:solidFill>
                  <a:srgbClr val="7030A0"/>
                </a:solidFill>
              </a:rPr>
              <a:t>là</a:t>
            </a:r>
            <a:r>
              <a:rPr lang="en-US" sz="2800" b="1" dirty="0" smtClean="0">
                <a:solidFill>
                  <a:srgbClr val="7030A0"/>
                </a:solidFill>
              </a:rPr>
              <a:t> AB</a:t>
            </a:r>
          </a:p>
          <a:p>
            <a:pPr marL="58738" lvl="0" algn="just" eaLnBrk="0" fontAlgn="base" hangingPunct="0">
              <a:spcBef>
                <a:spcPts val="1200"/>
              </a:spcBef>
              <a:spcAft>
                <a:spcPct val="0"/>
              </a:spcAft>
              <a:buClr>
                <a:srgbClr val="003366"/>
              </a:buClr>
              <a:buSzPct val="75000"/>
            </a:pPr>
            <a:r>
              <a:rPr lang="en-US" sz="2800" b="1" dirty="0" smtClean="0">
                <a:solidFill>
                  <a:srgbClr val="7030A0"/>
                </a:solidFill>
              </a:rPr>
              <a:t>(Q: </a:t>
            </a:r>
            <a:r>
              <a:rPr lang="en-US" sz="2800" b="1" dirty="0" err="1" smtClean="0">
                <a:solidFill>
                  <a:srgbClr val="7030A0"/>
                </a:solidFill>
              </a:rPr>
              <a:t>dk</a:t>
            </a:r>
            <a:r>
              <a:rPr lang="en-US" sz="2800" b="1" dirty="0" smtClean="0">
                <a:solidFill>
                  <a:srgbClr val="7030A0"/>
                </a:solidFill>
              </a:rPr>
              <a:t>(A&gt;5))[AB] </a:t>
            </a:r>
            <a:r>
              <a:rPr lang="en-US" sz="2800" b="1" dirty="0" smtClean="0">
                <a:solidFill>
                  <a:srgbClr val="7030A0"/>
                </a:solidFill>
                <a:sym typeface="Wingdings" panose="05000000000000000000" pitchFamily="2" charset="2"/>
              </a:rPr>
              <a:t> Q[AB]: </a:t>
            </a:r>
            <a:r>
              <a:rPr lang="en-US" sz="2800" b="1" dirty="0" err="1" smtClean="0">
                <a:solidFill>
                  <a:srgbClr val="7030A0"/>
                </a:solidFill>
                <a:sym typeface="Wingdings" panose="05000000000000000000" pitchFamily="2" charset="2"/>
              </a:rPr>
              <a:t>dk</a:t>
            </a:r>
            <a:r>
              <a:rPr lang="en-US" sz="2800" b="1" dirty="0" smtClean="0">
                <a:solidFill>
                  <a:srgbClr val="7030A0"/>
                </a:solidFill>
                <a:sym typeface="Wingdings" panose="05000000000000000000" pitchFamily="2" charset="2"/>
              </a:rPr>
              <a:t>(A&gt;5)</a:t>
            </a:r>
            <a:endParaRPr lang="en-US" sz="2800" b="1" dirty="0">
              <a:solidFill>
                <a:srgbClr val="7030A0"/>
              </a:solidFill>
            </a:endParaRPr>
          </a:p>
        </p:txBody>
      </p:sp>
      <p:sp>
        <p:nvSpPr>
          <p:cNvPr id="13" name="矩形 44"/>
          <p:cNvSpPr/>
          <p:nvPr/>
        </p:nvSpPr>
        <p:spPr>
          <a:xfrm>
            <a:off x="1255549" y="4612999"/>
            <a:ext cx="9588919" cy="1692771"/>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8738" lvl="0" algn="just" eaLnBrk="0" fontAlgn="base" hangingPunct="0">
              <a:spcBef>
                <a:spcPts val="1200"/>
              </a:spcBef>
              <a:spcAft>
                <a:spcPct val="0"/>
              </a:spcAft>
              <a:buClr>
                <a:srgbClr val="003366"/>
              </a:buClr>
              <a:buSzPct val="75000"/>
            </a:pPr>
            <a:endParaRPr lang="en-US" sz="2800" dirty="0">
              <a:solidFill>
                <a:srgbClr val="7030A0"/>
              </a:solidFill>
            </a:endParaRPr>
          </a:p>
          <a:p>
            <a:pPr marL="58738" lvl="0" algn="just" eaLnBrk="0" fontAlgn="base" hangingPunct="0">
              <a:spcBef>
                <a:spcPts val="1200"/>
              </a:spcBef>
              <a:spcAft>
                <a:spcPct val="0"/>
              </a:spcAft>
              <a:buClr>
                <a:srgbClr val="003366"/>
              </a:buClr>
              <a:buSzPct val="75000"/>
            </a:pPr>
            <a:r>
              <a:rPr lang="en-US" sz="2800" b="1" dirty="0" err="1">
                <a:solidFill>
                  <a:srgbClr val="7030A0"/>
                </a:solidFill>
              </a:rPr>
              <a:t>Ví</a:t>
            </a:r>
            <a:r>
              <a:rPr lang="en-US" sz="2800" b="1" dirty="0">
                <a:solidFill>
                  <a:srgbClr val="7030A0"/>
                </a:solidFill>
              </a:rPr>
              <a:t> </a:t>
            </a:r>
            <a:r>
              <a:rPr lang="en-US" sz="2800" b="1" dirty="0" err="1">
                <a:solidFill>
                  <a:srgbClr val="7030A0"/>
                </a:solidFill>
              </a:rPr>
              <a:t>dụ</a:t>
            </a:r>
            <a:r>
              <a:rPr lang="en-US" sz="2800" b="1" dirty="0" smtClean="0">
                <a:solidFill>
                  <a:srgbClr val="7030A0"/>
                </a:solidFill>
              </a:rPr>
              <a:t>: Q (A,B,C,D), X </a:t>
            </a:r>
            <a:r>
              <a:rPr lang="en-US" sz="2800" b="1" dirty="0" err="1" smtClean="0">
                <a:solidFill>
                  <a:srgbClr val="7030A0"/>
                </a:solidFill>
              </a:rPr>
              <a:t>là</a:t>
            </a:r>
            <a:r>
              <a:rPr lang="en-US" sz="2800" b="1" dirty="0" smtClean="0">
                <a:solidFill>
                  <a:srgbClr val="7030A0"/>
                </a:solidFill>
              </a:rPr>
              <a:t> A, Y </a:t>
            </a:r>
            <a:r>
              <a:rPr lang="en-US" sz="2800" b="1" dirty="0" err="1" smtClean="0">
                <a:solidFill>
                  <a:srgbClr val="7030A0"/>
                </a:solidFill>
              </a:rPr>
              <a:t>là</a:t>
            </a:r>
            <a:r>
              <a:rPr lang="en-US" sz="2800" b="1" dirty="0" smtClean="0">
                <a:solidFill>
                  <a:srgbClr val="7030A0"/>
                </a:solidFill>
              </a:rPr>
              <a:t> BC</a:t>
            </a:r>
          </a:p>
          <a:p>
            <a:pPr marL="58738" lvl="0" algn="just" eaLnBrk="0" fontAlgn="base" hangingPunct="0">
              <a:spcBef>
                <a:spcPts val="1200"/>
              </a:spcBef>
              <a:spcAft>
                <a:spcPct val="0"/>
              </a:spcAft>
              <a:buClr>
                <a:srgbClr val="003366"/>
              </a:buClr>
              <a:buSzPct val="75000"/>
            </a:pPr>
            <a:r>
              <a:rPr lang="en-US" sz="2800" b="1" dirty="0" smtClean="0">
                <a:solidFill>
                  <a:srgbClr val="7030A0"/>
                </a:solidFill>
              </a:rPr>
              <a:t>(Q: </a:t>
            </a:r>
            <a:r>
              <a:rPr lang="en-US" sz="2800" b="1" dirty="0" err="1" smtClean="0">
                <a:solidFill>
                  <a:srgbClr val="7030A0"/>
                </a:solidFill>
              </a:rPr>
              <a:t>dk</a:t>
            </a:r>
            <a:r>
              <a:rPr lang="en-US" sz="2800" b="1" dirty="0" smtClean="0">
                <a:solidFill>
                  <a:srgbClr val="7030A0"/>
                </a:solidFill>
              </a:rPr>
              <a:t>(A&gt;5))[BC] </a:t>
            </a:r>
            <a:r>
              <a:rPr lang="en-US" sz="2800" b="1" dirty="0" smtClean="0">
                <a:solidFill>
                  <a:srgbClr val="7030A0"/>
                </a:solidFill>
                <a:sym typeface="Wingdings" panose="05000000000000000000" pitchFamily="2" charset="2"/>
              </a:rPr>
              <a:t> Q[ABC]: </a:t>
            </a:r>
            <a:r>
              <a:rPr lang="en-US" sz="2800" b="1" dirty="0" err="1" smtClean="0">
                <a:solidFill>
                  <a:srgbClr val="7030A0"/>
                </a:solidFill>
                <a:sym typeface="Wingdings" panose="05000000000000000000" pitchFamily="2" charset="2"/>
              </a:rPr>
              <a:t>dk</a:t>
            </a:r>
            <a:r>
              <a:rPr lang="en-US" sz="2800" b="1" dirty="0" smtClean="0">
                <a:solidFill>
                  <a:srgbClr val="7030A0"/>
                </a:solidFill>
                <a:sym typeface="Wingdings" panose="05000000000000000000" pitchFamily="2" charset="2"/>
              </a:rPr>
              <a:t>(A&gt;5)</a:t>
            </a:r>
            <a:endParaRPr lang="en-US" sz="2800" b="1" dirty="0">
              <a:solidFill>
                <a:srgbClr val="7030A0"/>
              </a:solidFill>
            </a:endParaRPr>
          </a:p>
        </p:txBody>
      </p:sp>
    </p:spTree>
    <p:extLst>
      <p:ext uri="{BB962C8B-B14F-4D97-AF65-F5344CB8AC3E}">
        <p14:creationId xmlns:p14="http://schemas.microsoft.com/office/powerpoint/2010/main" val="302326389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1"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583505" y="1171934"/>
            <a:ext cx="9588919" cy="489364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8738" lvl="0" algn="just" eaLnBrk="0" fontAlgn="base" hangingPunct="0">
              <a:spcBef>
                <a:spcPts val="1200"/>
              </a:spcBef>
              <a:spcAft>
                <a:spcPct val="0"/>
              </a:spcAft>
              <a:buClr>
                <a:srgbClr val="003366"/>
              </a:buClr>
              <a:buSzPct val="75000"/>
            </a:pPr>
            <a:r>
              <a:rPr lang="en-US" sz="2800" b="1" dirty="0" smtClean="0">
                <a:solidFill>
                  <a:srgbClr val="00B050"/>
                </a:solidFill>
              </a:rPr>
              <a:t>4. </a:t>
            </a:r>
            <a:r>
              <a:rPr lang="en-US" sz="2800" b="1" dirty="0" err="1">
                <a:solidFill>
                  <a:srgbClr val="00B050"/>
                </a:solidFill>
              </a:rPr>
              <a:t>Hoán</a:t>
            </a:r>
            <a:r>
              <a:rPr lang="en-US" sz="2800" b="1" dirty="0">
                <a:solidFill>
                  <a:srgbClr val="00B050"/>
                </a:solidFill>
              </a:rPr>
              <a:t> </a:t>
            </a:r>
            <a:r>
              <a:rPr lang="en-US" sz="2800" b="1" dirty="0" err="1">
                <a:solidFill>
                  <a:srgbClr val="00B050"/>
                </a:solidFill>
              </a:rPr>
              <a:t>vị</a:t>
            </a:r>
            <a:r>
              <a:rPr lang="en-US" sz="2800" b="1" dirty="0">
                <a:solidFill>
                  <a:srgbClr val="00B050"/>
                </a:solidFill>
              </a:rPr>
              <a:t> </a:t>
            </a:r>
            <a:r>
              <a:rPr lang="en-US" sz="2800" b="1" dirty="0" err="1">
                <a:solidFill>
                  <a:srgbClr val="00B050"/>
                </a:solidFill>
              </a:rPr>
              <a:t>giữa</a:t>
            </a:r>
            <a:r>
              <a:rPr lang="en-US" sz="2800" b="1" dirty="0">
                <a:solidFill>
                  <a:srgbClr val="00B050"/>
                </a:solidFill>
              </a:rPr>
              <a:t> </a:t>
            </a:r>
            <a:r>
              <a:rPr lang="en-US" sz="2800" b="1" dirty="0" err="1">
                <a:solidFill>
                  <a:srgbClr val="00B050"/>
                </a:solidFill>
              </a:rPr>
              <a:t>phép</a:t>
            </a:r>
            <a:r>
              <a:rPr lang="en-US" sz="2800" b="1" dirty="0">
                <a:solidFill>
                  <a:srgbClr val="00B050"/>
                </a:solidFill>
              </a:rPr>
              <a:t> </a:t>
            </a:r>
            <a:r>
              <a:rPr lang="en-US" sz="2800" b="1" dirty="0" err="1">
                <a:solidFill>
                  <a:srgbClr val="00B050"/>
                </a:solidFill>
              </a:rPr>
              <a:t>chọn</a:t>
            </a:r>
            <a:r>
              <a:rPr lang="en-US" sz="2800" b="1" dirty="0">
                <a:solidFill>
                  <a:srgbClr val="00B050"/>
                </a:solidFill>
              </a:rPr>
              <a:t> </a:t>
            </a:r>
            <a:r>
              <a:rPr lang="en-US" sz="2800" b="1" dirty="0" err="1">
                <a:solidFill>
                  <a:srgbClr val="00B050"/>
                </a:solidFill>
              </a:rPr>
              <a:t>và</a:t>
            </a:r>
            <a:r>
              <a:rPr lang="en-US" sz="2800" b="1" dirty="0">
                <a:solidFill>
                  <a:srgbClr val="00B050"/>
                </a:solidFill>
              </a:rPr>
              <a:t> </a:t>
            </a:r>
            <a:r>
              <a:rPr lang="en-US" sz="2800" b="1" dirty="0" err="1">
                <a:solidFill>
                  <a:srgbClr val="00B050"/>
                </a:solidFill>
              </a:rPr>
              <a:t>phép</a:t>
            </a:r>
            <a:r>
              <a:rPr lang="en-US" sz="2800" b="1" dirty="0">
                <a:solidFill>
                  <a:srgbClr val="00B050"/>
                </a:solidFill>
              </a:rPr>
              <a:t> </a:t>
            </a:r>
            <a:r>
              <a:rPr lang="en-US" sz="2800" b="1" dirty="0" err="1">
                <a:solidFill>
                  <a:srgbClr val="00B050"/>
                </a:solidFill>
              </a:rPr>
              <a:t>tích</a:t>
            </a:r>
            <a:endParaRPr lang="en-US" sz="2800" b="1" dirty="0">
              <a:solidFill>
                <a:srgbClr val="00B050"/>
              </a:solidFill>
            </a:endParaRPr>
          </a:p>
          <a:p>
            <a:pPr marL="515938" lvl="0" indent="-457200" algn="just" eaLnBrk="0" fontAlgn="base" hangingPunct="0">
              <a:spcBef>
                <a:spcPts val="1200"/>
              </a:spcBef>
              <a:spcAft>
                <a:spcPct val="0"/>
              </a:spcAft>
              <a:buClr>
                <a:srgbClr val="003366"/>
              </a:buClr>
              <a:buSzPct val="75000"/>
              <a:buFont typeface="Wingdings" panose="05000000000000000000" pitchFamily="2" charset="2"/>
              <a:buChar char="§"/>
            </a:pPr>
            <a:r>
              <a:rPr lang="en-US" sz="2800" dirty="0" err="1"/>
              <a:t>Điều</a:t>
            </a:r>
            <a:r>
              <a:rPr lang="en-US" sz="2800" dirty="0"/>
              <a:t> </a:t>
            </a:r>
            <a:r>
              <a:rPr lang="en-US" sz="2800" dirty="0" err="1"/>
              <a:t>kiện</a:t>
            </a:r>
            <a:r>
              <a:rPr lang="en-US" sz="2800" dirty="0"/>
              <a:t> dk </a:t>
            </a:r>
            <a:r>
              <a:rPr lang="en-US" sz="2800" dirty="0" err="1"/>
              <a:t>xác</a:t>
            </a:r>
            <a:r>
              <a:rPr lang="en-US" sz="2800" dirty="0"/>
              <a:t> </a:t>
            </a:r>
            <a:r>
              <a:rPr lang="en-US" sz="2800" dirty="0" err="1"/>
              <a:t>lập</a:t>
            </a:r>
            <a:r>
              <a:rPr lang="en-US" sz="2800" dirty="0"/>
              <a:t> </a:t>
            </a:r>
            <a:r>
              <a:rPr lang="en-US" sz="2800" dirty="0" err="1"/>
              <a:t>trên</a:t>
            </a:r>
            <a:r>
              <a:rPr lang="en-US" sz="2800" dirty="0"/>
              <a:t> </a:t>
            </a:r>
            <a:r>
              <a:rPr lang="en-US" sz="2800" dirty="0" err="1"/>
              <a:t>các</a:t>
            </a:r>
            <a:r>
              <a:rPr lang="en-US" sz="2800" dirty="0"/>
              <a:t> </a:t>
            </a:r>
            <a:r>
              <a:rPr lang="en-US" sz="2800" dirty="0" err="1"/>
              <a:t>thuộc</a:t>
            </a:r>
            <a:r>
              <a:rPr lang="en-US" sz="2800" dirty="0"/>
              <a:t> </a:t>
            </a:r>
            <a:r>
              <a:rPr lang="en-US" sz="2800" dirty="0" err="1"/>
              <a:t>tính</a:t>
            </a:r>
            <a:r>
              <a:rPr lang="en-US" sz="2800" dirty="0"/>
              <a:t> </a:t>
            </a:r>
            <a:r>
              <a:rPr lang="en-US" sz="2800" dirty="0" err="1"/>
              <a:t>của</a:t>
            </a:r>
            <a:r>
              <a:rPr lang="en-US" sz="2800" dirty="0"/>
              <a:t> X</a:t>
            </a:r>
          </a:p>
          <a:p>
            <a:pPr marL="58738" lvl="0" algn="just" eaLnBrk="0" fontAlgn="base" hangingPunct="0">
              <a:spcBef>
                <a:spcPts val="1200"/>
              </a:spcBef>
              <a:spcAft>
                <a:spcPct val="0"/>
              </a:spcAft>
              <a:buClr>
                <a:srgbClr val="003366"/>
              </a:buClr>
              <a:buSzPct val="75000"/>
            </a:pPr>
            <a:endParaRPr lang="en-US" sz="2800" dirty="0"/>
          </a:p>
          <a:p>
            <a:pPr marL="515938" lvl="0" indent="-457200" algn="just" eaLnBrk="0" fontAlgn="base" hangingPunct="0">
              <a:spcBef>
                <a:spcPts val="1200"/>
              </a:spcBef>
              <a:spcAft>
                <a:spcPct val="0"/>
              </a:spcAft>
              <a:buClr>
                <a:srgbClr val="003366"/>
              </a:buClr>
              <a:buSzPct val="75000"/>
              <a:buFont typeface="Wingdings" panose="05000000000000000000" pitchFamily="2" charset="2"/>
              <a:buChar char="§"/>
            </a:pPr>
            <a:r>
              <a:rPr lang="en-US" sz="2800" dirty="0" err="1"/>
              <a:t>Nếu</a:t>
            </a:r>
            <a:r>
              <a:rPr lang="en-US" sz="2800" dirty="0"/>
              <a:t>               , dk1 </a:t>
            </a:r>
            <a:r>
              <a:rPr lang="en-US" sz="2800" dirty="0" err="1"/>
              <a:t>xác</a:t>
            </a:r>
            <a:r>
              <a:rPr lang="en-US" sz="2800" dirty="0"/>
              <a:t> </a:t>
            </a:r>
            <a:r>
              <a:rPr lang="en-US" sz="2800" dirty="0" err="1"/>
              <a:t>lập</a:t>
            </a:r>
            <a:r>
              <a:rPr lang="en-US" sz="2800" dirty="0"/>
              <a:t> </a:t>
            </a:r>
            <a:r>
              <a:rPr lang="en-US" sz="2800" dirty="0" err="1"/>
              <a:t>trên</a:t>
            </a:r>
            <a:r>
              <a:rPr lang="en-US" sz="2800" dirty="0"/>
              <a:t> </a:t>
            </a:r>
            <a:r>
              <a:rPr lang="en-US" sz="2800" dirty="0" err="1"/>
              <a:t>các</a:t>
            </a:r>
            <a:r>
              <a:rPr lang="en-US" sz="2800" dirty="0"/>
              <a:t> </a:t>
            </a:r>
            <a:r>
              <a:rPr lang="en-US" sz="2800" dirty="0" err="1"/>
              <a:t>thuộc</a:t>
            </a:r>
            <a:r>
              <a:rPr lang="en-US" sz="2800" dirty="0"/>
              <a:t> </a:t>
            </a:r>
            <a:r>
              <a:rPr lang="en-US" sz="2800" dirty="0" err="1"/>
              <a:t>tính</a:t>
            </a:r>
            <a:r>
              <a:rPr lang="en-US" sz="2800" dirty="0"/>
              <a:t> </a:t>
            </a:r>
            <a:r>
              <a:rPr lang="en-US" sz="2800" dirty="0" err="1"/>
              <a:t>của</a:t>
            </a:r>
            <a:r>
              <a:rPr lang="en-US" sz="2800" dirty="0"/>
              <a:t> X, dk2 </a:t>
            </a:r>
            <a:r>
              <a:rPr lang="en-US" sz="2800" dirty="0" err="1"/>
              <a:t>xác</a:t>
            </a:r>
            <a:r>
              <a:rPr lang="en-US" sz="2800" dirty="0"/>
              <a:t> </a:t>
            </a:r>
            <a:r>
              <a:rPr lang="en-US" sz="2800" dirty="0" err="1"/>
              <a:t>lập</a:t>
            </a:r>
            <a:r>
              <a:rPr lang="en-US" sz="2800" dirty="0"/>
              <a:t> </a:t>
            </a:r>
            <a:r>
              <a:rPr lang="en-US" sz="2800" dirty="0" err="1"/>
              <a:t>trên</a:t>
            </a:r>
            <a:r>
              <a:rPr lang="en-US" sz="2800" dirty="0"/>
              <a:t> </a:t>
            </a:r>
            <a:r>
              <a:rPr lang="en-US" sz="2800" dirty="0" err="1"/>
              <a:t>các</a:t>
            </a:r>
            <a:r>
              <a:rPr lang="en-US" sz="2800" dirty="0"/>
              <a:t> </a:t>
            </a:r>
            <a:r>
              <a:rPr lang="en-US" sz="2800" dirty="0" err="1"/>
              <a:t>thuộc</a:t>
            </a:r>
            <a:r>
              <a:rPr lang="en-US" sz="2800" dirty="0"/>
              <a:t> </a:t>
            </a:r>
            <a:r>
              <a:rPr lang="en-US" sz="2800" dirty="0" err="1"/>
              <a:t>tính</a:t>
            </a:r>
            <a:r>
              <a:rPr lang="en-US" sz="2800" dirty="0"/>
              <a:t> </a:t>
            </a:r>
            <a:r>
              <a:rPr lang="en-US" sz="2800" dirty="0" err="1"/>
              <a:t>của</a:t>
            </a:r>
            <a:r>
              <a:rPr lang="en-US" sz="2800" dirty="0"/>
              <a:t> Y.</a:t>
            </a:r>
          </a:p>
          <a:p>
            <a:pPr marL="58738" lvl="0" algn="just" eaLnBrk="0" fontAlgn="base" hangingPunct="0">
              <a:spcBef>
                <a:spcPts val="1200"/>
              </a:spcBef>
              <a:spcAft>
                <a:spcPct val="0"/>
              </a:spcAft>
              <a:buClr>
                <a:srgbClr val="003366"/>
              </a:buClr>
              <a:buSzPct val="75000"/>
            </a:pPr>
            <a:endParaRPr lang="en-US" sz="2800" b="1" dirty="0"/>
          </a:p>
          <a:p>
            <a:pPr marL="515938" lvl="0" indent="-457200" algn="just" eaLnBrk="0" fontAlgn="base" hangingPunct="0">
              <a:spcBef>
                <a:spcPts val="1200"/>
              </a:spcBef>
              <a:spcAft>
                <a:spcPct val="0"/>
              </a:spcAft>
              <a:buClr>
                <a:srgbClr val="003366"/>
              </a:buClr>
              <a:buSzPct val="75000"/>
              <a:buFont typeface="Wingdings" panose="05000000000000000000" pitchFamily="2" charset="2"/>
              <a:buChar char="§"/>
            </a:pPr>
            <a:r>
              <a:rPr lang="en-US" sz="2800" dirty="0" err="1"/>
              <a:t>Nếu</a:t>
            </a:r>
            <a:r>
              <a:rPr lang="en-US" sz="2800" dirty="0"/>
              <a:t> dk1 </a:t>
            </a:r>
            <a:r>
              <a:rPr lang="en-US" sz="2800" dirty="0" err="1"/>
              <a:t>xác</a:t>
            </a:r>
            <a:r>
              <a:rPr lang="en-US" sz="2800" dirty="0"/>
              <a:t> </a:t>
            </a:r>
            <a:r>
              <a:rPr lang="en-US" sz="2800" dirty="0" err="1"/>
              <a:t>lập</a:t>
            </a:r>
            <a:r>
              <a:rPr lang="en-US" sz="2800" dirty="0"/>
              <a:t> </a:t>
            </a:r>
            <a:r>
              <a:rPr lang="en-US" sz="2800" dirty="0" err="1"/>
              <a:t>trên</a:t>
            </a:r>
            <a:r>
              <a:rPr lang="en-US" sz="2800" dirty="0"/>
              <a:t> </a:t>
            </a:r>
            <a:r>
              <a:rPr lang="en-US" sz="2800" dirty="0" err="1"/>
              <a:t>các</a:t>
            </a:r>
            <a:r>
              <a:rPr lang="en-US" sz="2800" dirty="0"/>
              <a:t> </a:t>
            </a:r>
            <a:r>
              <a:rPr lang="en-US" sz="2800" dirty="0" err="1"/>
              <a:t>thuộc</a:t>
            </a:r>
            <a:r>
              <a:rPr lang="en-US" sz="2800" dirty="0"/>
              <a:t> </a:t>
            </a:r>
            <a:r>
              <a:rPr lang="en-US" sz="2800" dirty="0" err="1"/>
              <a:t>tính</a:t>
            </a:r>
            <a:r>
              <a:rPr lang="en-US" sz="2800" dirty="0"/>
              <a:t> </a:t>
            </a:r>
            <a:r>
              <a:rPr lang="en-US" sz="2800" dirty="0" err="1"/>
              <a:t>của</a:t>
            </a:r>
            <a:r>
              <a:rPr lang="en-US" sz="2800" dirty="0"/>
              <a:t> X </a:t>
            </a:r>
            <a:r>
              <a:rPr lang="en-US" sz="2800" dirty="0" err="1"/>
              <a:t>và</a:t>
            </a:r>
            <a:r>
              <a:rPr lang="en-US" sz="2800" dirty="0"/>
              <a:t> dk2 </a:t>
            </a:r>
            <a:r>
              <a:rPr lang="en-US" sz="2800" dirty="0" err="1"/>
              <a:t>xác</a:t>
            </a:r>
            <a:r>
              <a:rPr lang="en-US" sz="2800" dirty="0"/>
              <a:t> </a:t>
            </a:r>
            <a:r>
              <a:rPr lang="en-US" sz="2800" dirty="0" err="1"/>
              <a:t>lập</a:t>
            </a:r>
            <a:r>
              <a:rPr lang="en-US" sz="2800" dirty="0"/>
              <a:t> </a:t>
            </a:r>
            <a:r>
              <a:rPr lang="en-US" sz="2800" dirty="0" err="1"/>
              <a:t>trên</a:t>
            </a:r>
            <a:r>
              <a:rPr lang="en-US" sz="2800" dirty="0"/>
              <a:t> </a:t>
            </a:r>
            <a:r>
              <a:rPr lang="en-US" sz="2800" dirty="0" err="1"/>
              <a:t>các</a:t>
            </a:r>
            <a:r>
              <a:rPr lang="en-US" sz="2800" dirty="0"/>
              <a:t> </a:t>
            </a:r>
            <a:r>
              <a:rPr lang="en-US" sz="2800" dirty="0" err="1"/>
              <a:t>thuộc</a:t>
            </a:r>
            <a:r>
              <a:rPr lang="en-US" sz="2800" dirty="0"/>
              <a:t> </a:t>
            </a:r>
            <a:r>
              <a:rPr lang="en-US" sz="2800" dirty="0" err="1"/>
              <a:t>tính</a:t>
            </a:r>
            <a:r>
              <a:rPr lang="en-US" sz="2800" dirty="0"/>
              <a:t> </a:t>
            </a:r>
            <a:r>
              <a:rPr lang="en-US" sz="2800" dirty="0" err="1"/>
              <a:t>của</a:t>
            </a:r>
            <a:r>
              <a:rPr lang="en-US" sz="2800" dirty="0"/>
              <a:t> X    Y</a:t>
            </a:r>
          </a:p>
          <a:p>
            <a:pPr marL="58738" lvl="0" algn="just" eaLnBrk="0" fontAlgn="base" hangingPunct="0">
              <a:spcBef>
                <a:spcPts val="1200"/>
              </a:spcBef>
              <a:spcAft>
                <a:spcPct val="0"/>
              </a:spcAft>
              <a:buClr>
                <a:srgbClr val="003366"/>
              </a:buClr>
              <a:buSzPct val="75000"/>
            </a:pPr>
            <a:endParaRPr lang="en-US" sz="2800" b="1" dirty="0"/>
          </a:p>
        </p:txBody>
      </p:sp>
      <p:sp>
        <p:nvSpPr>
          <p:cNvPr id="10" name="矩形 83">
            <a:extLst>
              <a:ext uri="{FF2B5EF4-FFF2-40B4-BE49-F238E27FC236}">
                <a16:creationId xmlns:a16="http://schemas.microsoft.com/office/drawing/2014/main" id="{16036F8C-060D-4C9C-9E5C-185723E8EBB1}"/>
              </a:ext>
            </a:extLst>
          </p:cNvPr>
          <p:cNvSpPr/>
          <p:nvPr/>
        </p:nvSpPr>
        <p:spPr>
          <a:xfrm>
            <a:off x="1632025" y="120364"/>
            <a:ext cx="10421363" cy="769441"/>
          </a:xfrm>
          <a:prstGeom prst="rect">
            <a:avLst/>
          </a:prstGeom>
        </p:spPr>
        <p:txBody>
          <a:bodyPr wrap="square">
            <a:spAutoFit/>
            <a:scene3d>
              <a:camera prst="orthographicFront"/>
              <a:lightRig rig="threePt" dir="t"/>
            </a:scene3d>
            <a:sp3d contourW="12700"/>
          </a:bodyPr>
          <a:lstStyle/>
          <a:p>
            <a:r>
              <a:rPr lang="vi-VN" sz="4400" b="1" dirty="0">
                <a:solidFill>
                  <a:srgbClr val="FF0000"/>
                </a:solidFill>
              </a:rPr>
              <a:t>4. Các kỹ thuật tối ưu</a:t>
            </a:r>
            <a:endParaRPr lang="en-US" sz="4400" b="1" dirty="0">
              <a:solidFill>
                <a:srgbClr val="FF0000"/>
              </a:solidFill>
            </a:endParaRPr>
          </a:p>
        </p:txBody>
      </p:sp>
      <p:pic>
        <p:nvPicPr>
          <p:cNvPr id="4" name="Picture 3"/>
          <p:cNvPicPr>
            <a:picLocks noChangeAspect="1"/>
          </p:cNvPicPr>
          <p:nvPr/>
        </p:nvPicPr>
        <p:blipFill>
          <a:blip r:embed="rId3"/>
          <a:stretch>
            <a:fillRect/>
          </a:stretch>
        </p:blipFill>
        <p:spPr>
          <a:xfrm>
            <a:off x="1001699" y="2285211"/>
            <a:ext cx="8699081" cy="512504"/>
          </a:xfrm>
          <a:prstGeom prst="rect">
            <a:avLst/>
          </a:prstGeom>
        </p:spPr>
      </p:pic>
      <p:pic>
        <p:nvPicPr>
          <p:cNvPr id="5" name="Picture 4"/>
          <p:cNvPicPr>
            <a:picLocks noChangeAspect="1"/>
          </p:cNvPicPr>
          <p:nvPr/>
        </p:nvPicPr>
        <p:blipFill>
          <a:blip r:embed="rId4"/>
          <a:stretch>
            <a:fillRect/>
          </a:stretch>
        </p:blipFill>
        <p:spPr>
          <a:xfrm>
            <a:off x="1865151" y="3026188"/>
            <a:ext cx="1876425" cy="295275"/>
          </a:xfrm>
          <a:prstGeom prst="rect">
            <a:avLst/>
          </a:prstGeom>
        </p:spPr>
      </p:pic>
      <p:pic>
        <p:nvPicPr>
          <p:cNvPr id="6" name="Picture 5"/>
          <p:cNvPicPr>
            <a:picLocks noChangeAspect="1"/>
          </p:cNvPicPr>
          <p:nvPr/>
        </p:nvPicPr>
        <p:blipFill>
          <a:blip r:embed="rId5"/>
          <a:stretch>
            <a:fillRect/>
          </a:stretch>
        </p:blipFill>
        <p:spPr>
          <a:xfrm>
            <a:off x="1001699" y="3925458"/>
            <a:ext cx="11051689" cy="512504"/>
          </a:xfrm>
          <a:prstGeom prst="rect">
            <a:avLst/>
          </a:prstGeom>
        </p:spPr>
      </p:pic>
      <p:pic>
        <p:nvPicPr>
          <p:cNvPr id="7" name="Picture 6"/>
          <p:cNvPicPr>
            <a:picLocks noChangeAspect="1"/>
          </p:cNvPicPr>
          <p:nvPr/>
        </p:nvPicPr>
        <p:blipFill>
          <a:blip r:embed="rId6"/>
          <a:stretch>
            <a:fillRect/>
          </a:stretch>
        </p:blipFill>
        <p:spPr>
          <a:xfrm>
            <a:off x="1120069" y="5455918"/>
            <a:ext cx="6395835" cy="911976"/>
          </a:xfrm>
          <a:prstGeom prst="rect">
            <a:avLst/>
          </a:prstGeom>
        </p:spPr>
      </p:pic>
      <p:pic>
        <p:nvPicPr>
          <p:cNvPr id="8" name="Picture 7"/>
          <p:cNvPicPr>
            <a:picLocks noChangeAspect="1"/>
          </p:cNvPicPr>
          <p:nvPr/>
        </p:nvPicPr>
        <p:blipFill>
          <a:blip r:embed="rId7"/>
          <a:stretch>
            <a:fillRect/>
          </a:stretch>
        </p:blipFill>
        <p:spPr>
          <a:xfrm>
            <a:off x="5754734" y="5061515"/>
            <a:ext cx="295275" cy="257175"/>
          </a:xfrm>
          <a:prstGeom prst="rect">
            <a:avLst/>
          </a:prstGeom>
        </p:spPr>
      </p:pic>
    </p:spTree>
    <p:extLst>
      <p:ext uri="{BB962C8B-B14F-4D97-AF65-F5344CB8AC3E}">
        <p14:creationId xmlns:p14="http://schemas.microsoft.com/office/powerpoint/2010/main" val="23255403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1"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072236" y="1189916"/>
            <a:ext cx="9588919" cy="4616648"/>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8738" lvl="0" algn="just" eaLnBrk="0" fontAlgn="base" hangingPunct="0">
              <a:spcBef>
                <a:spcPts val="1200"/>
              </a:spcBef>
              <a:spcAft>
                <a:spcPct val="0"/>
              </a:spcAft>
              <a:buClr>
                <a:srgbClr val="003366"/>
              </a:buClr>
              <a:buSzPct val="75000"/>
            </a:pPr>
            <a:r>
              <a:rPr lang="en-US" sz="2800" b="1" dirty="0" smtClean="0">
                <a:solidFill>
                  <a:srgbClr val="00B050"/>
                </a:solidFill>
              </a:rPr>
              <a:t>5. </a:t>
            </a:r>
            <a:r>
              <a:rPr lang="en-US" sz="2800" b="1" dirty="0" err="1">
                <a:solidFill>
                  <a:srgbClr val="00B050"/>
                </a:solidFill>
              </a:rPr>
              <a:t>Hoán</a:t>
            </a:r>
            <a:r>
              <a:rPr lang="en-US" sz="2800" b="1" dirty="0">
                <a:solidFill>
                  <a:srgbClr val="00B050"/>
                </a:solidFill>
              </a:rPr>
              <a:t> </a:t>
            </a:r>
            <a:r>
              <a:rPr lang="en-US" sz="2800" b="1" dirty="0" err="1">
                <a:solidFill>
                  <a:srgbClr val="00B050"/>
                </a:solidFill>
              </a:rPr>
              <a:t>vị</a:t>
            </a:r>
            <a:r>
              <a:rPr lang="en-US" sz="2800" b="1" dirty="0">
                <a:solidFill>
                  <a:srgbClr val="00B050"/>
                </a:solidFill>
              </a:rPr>
              <a:t> </a:t>
            </a:r>
            <a:r>
              <a:rPr lang="en-US" sz="2800" b="1" dirty="0" err="1">
                <a:solidFill>
                  <a:srgbClr val="00B050"/>
                </a:solidFill>
              </a:rPr>
              <a:t>giữa</a:t>
            </a:r>
            <a:r>
              <a:rPr lang="en-US" sz="2800" b="1" dirty="0">
                <a:solidFill>
                  <a:srgbClr val="00B050"/>
                </a:solidFill>
              </a:rPr>
              <a:t> </a:t>
            </a:r>
            <a:r>
              <a:rPr lang="en-US" sz="2800" b="1" dirty="0" err="1">
                <a:solidFill>
                  <a:srgbClr val="00B050"/>
                </a:solidFill>
              </a:rPr>
              <a:t>phép</a:t>
            </a:r>
            <a:r>
              <a:rPr lang="en-US" sz="2800" b="1" dirty="0">
                <a:solidFill>
                  <a:srgbClr val="00B050"/>
                </a:solidFill>
              </a:rPr>
              <a:t> </a:t>
            </a:r>
            <a:r>
              <a:rPr lang="en-US" sz="2800" b="1" dirty="0" err="1" smtClean="0">
                <a:solidFill>
                  <a:srgbClr val="FF0000"/>
                </a:solidFill>
              </a:rPr>
              <a:t>hợp</a:t>
            </a:r>
            <a:r>
              <a:rPr lang="en-US" sz="2800" b="1" dirty="0" smtClean="0">
                <a:solidFill>
                  <a:srgbClr val="00B050"/>
                </a:solidFill>
              </a:rPr>
              <a:t> </a:t>
            </a:r>
            <a:r>
              <a:rPr lang="en-US" sz="2800" b="1" dirty="0" err="1">
                <a:solidFill>
                  <a:srgbClr val="00B050"/>
                </a:solidFill>
              </a:rPr>
              <a:t>và</a:t>
            </a:r>
            <a:r>
              <a:rPr lang="en-US" sz="2800" b="1" dirty="0">
                <a:solidFill>
                  <a:srgbClr val="00B050"/>
                </a:solidFill>
              </a:rPr>
              <a:t> </a:t>
            </a:r>
            <a:r>
              <a:rPr lang="en-US" sz="2800" b="1" dirty="0" err="1">
                <a:solidFill>
                  <a:srgbClr val="00B050"/>
                </a:solidFill>
              </a:rPr>
              <a:t>phép</a:t>
            </a:r>
            <a:r>
              <a:rPr lang="en-US" sz="2800" b="1" dirty="0">
                <a:solidFill>
                  <a:srgbClr val="00B050"/>
                </a:solidFill>
              </a:rPr>
              <a:t> </a:t>
            </a:r>
            <a:r>
              <a:rPr lang="en-US" sz="2800" b="1" dirty="0" err="1">
                <a:solidFill>
                  <a:srgbClr val="00B050"/>
                </a:solidFill>
              </a:rPr>
              <a:t>chọn</a:t>
            </a:r>
            <a:endParaRPr lang="en-US" sz="2800" b="1" dirty="0">
              <a:solidFill>
                <a:srgbClr val="00B050"/>
              </a:solidFill>
            </a:endParaRPr>
          </a:p>
          <a:p>
            <a:pPr marL="58738" lvl="0" algn="just" eaLnBrk="0" fontAlgn="base" hangingPunct="0">
              <a:spcBef>
                <a:spcPts val="1200"/>
              </a:spcBef>
              <a:spcAft>
                <a:spcPct val="0"/>
              </a:spcAft>
              <a:buClr>
                <a:srgbClr val="003366"/>
              </a:buClr>
              <a:buSzPct val="75000"/>
            </a:pPr>
            <a:endParaRPr lang="en-US" sz="2800" b="1" dirty="0">
              <a:solidFill>
                <a:srgbClr val="00B050"/>
              </a:solidFill>
            </a:endParaRPr>
          </a:p>
          <a:p>
            <a:pPr marL="58738" lvl="0" algn="just" eaLnBrk="0" fontAlgn="base" hangingPunct="0">
              <a:spcBef>
                <a:spcPts val="1200"/>
              </a:spcBef>
              <a:spcAft>
                <a:spcPct val="0"/>
              </a:spcAft>
              <a:buClr>
                <a:srgbClr val="003366"/>
              </a:buClr>
              <a:buSzPct val="75000"/>
            </a:pPr>
            <a:r>
              <a:rPr lang="en-US" sz="2800" b="1" dirty="0" smtClean="0">
                <a:solidFill>
                  <a:srgbClr val="00B050"/>
                </a:solidFill>
              </a:rPr>
              <a:t>6. </a:t>
            </a:r>
            <a:r>
              <a:rPr lang="en-US" sz="2800" b="1" dirty="0" err="1">
                <a:solidFill>
                  <a:srgbClr val="00B050"/>
                </a:solidFill>
              </a:rPr>
              <a:t>Hoán</a:t>
            </a:r>
            <a:r>
              <a:rPr lang="en-US" sz="2800" b="1" dirty="0">
                <a:solidFill>
                  <a:srgbClr val="00B050"/>
                </a:solidFill>
              </a:rPr>
              <a:t> </a:t>
            </a:r>
            <a:r>
              <a:rPr lang="en-US" sz="2800" b="1" dirty="0" err="1">
                <a:solidFill>
                  <a:srgbClr val="00B050"/>
                </a:solidFill>
              </a:rPr>
              <a:t>vị</a:t>
            </a:r>
            <a:r>
              <a:rPr lang="en-US" sz="2800" b="1" dirty="0">
                <a:solidFill>
                  <a:srgbClr val="00B050"/>
                </a:solidFill>
              </a:rPr>
              <a:t> </a:t>
            </a:r>
            <a:r>
              <a:rPr lang="en-US" sz="2800" b="1" dirty="0" err="1">
                <a:solidFill>
                  <a:srgbClr val="00B050"/>
                </a:solidFill>
              </a:rPr>
              <a:t>giữa</a:t>
            </a:r>
            <a:r>
              <a:rPr lang="en-US" sz="2800" b="1" dirty="0">
                <a:solidFill>
                  <a:srgbClr val="00B050"/>
                </a:solidFill>
              </a:rPr>
              <a:t> </a:t>
            </a:r>
            <a:r>
              <a:rPr lang="en-US" sz="2800" b="1" dirty="0" err="1">
                <a:solidFill>
                  <a:srgbClr val="00B050"/>
                </a:solidFill>
              </a:rPr>
              <a:t>phép</a:t>
            </a:r>
            <a:r>
              <a:rPr lang="en-US" sz="2800" b="1" dirty="0">
                <a:solidFill>
                  <a:srgbClr val="00B050"/>
                </a:solidFill>
              </a:rPr>
              <a:t> </a:t>
            </a:r>
            <a:r>
              <a:rPr lang="en-US" sz="2800" b="1" dirty="0" err="1">
                <a:solidFill>
                  <a:srgbClr val="00B050"/>
                </a:solidFill>
              </a:rPr>
              <a:t>chọn</a:t>
            </a:r>
            <a:r>
              <a:rPr lang="en-US" sz="2800" b="1" dirty="0">
                <a:solidFill>
                  <a:srgbClr val="00B050"/>
                </a:solidFill>
              </a:rPr>
              <a:t> </a:t>
            </a:r>
            <a:r>
              <a:rPr lang="en-US" sz="2800" b="1" dirty="0" err="1">
                <a:solidFill>
                  <a:srgbClr val="00B050"/>
                </a:solidFill>
              </a:rPr>
              <a:t>và</a:t>
            </a:r>
            <a:r>
              <a:rPr lang="en-US" sz="2800" b="1" dirty="0">
                <a:solidFill>
                  <a:srgbClr val="00B050"/>
                </a:solidFill>
              </a:rPr>
              <a:t> </a:t>
            </a:r>
            <a:r>
              <a:rPr lang="en-US" sz="2800" b="1" dirty="0" err="1">
                <a:solidFill>
                  <a:srgbClr val="00B050"/>
                </a:solidFill>
              </a:rPr>
              <a:t>phép</a:t>
            </a:r>
            <a:r>
              <a:rPr lang="en-US" sz="2800" b="1" dirty="0">
                <a:solidFill>
                  <a:srgbClr val="00B050"/>
                </a:solidFill>
              </a:rPr>
              <a:t> </a:t>
            </a:r>
            <a:r>
              <a:rPr lang="en-US" sz="2800" b="1" dirty="0" err="1">
                <a:solidFill>
                  <a:srgbClr val="00B050"/>
                </a:solidFill>
              </a:rPr>
              <a:t>trừ</a:t>
            </a:r>
            <a:endParaRPr lang="en-US" sz="2800" b="1" dirty="0">
              <a:solidFill>
                <a:srgbClr val="00B050"/>
              </a:solidFill>
            </a:endParaRPr>
          </a:p>
          <a:p>
            <a:pPr marL="58738" lvl="0" algn="just" eaLnBrk="0" fontAlgn="base" hangingPunct="0">
              <a:spcBef>
                <a:spcPts val="1200"/>
              </a:spcBef>
              <a:spcAft>
                <a:spcPct val="0"/>
              </a:spcAft>
              <a:buClr>
                <a:srgbClr val="003366"/>
              </a:buClr>
              <a:buSzPct val="75000"/>
            </a:pPr>
            <a:endParaRPr lang="en-US" sz="2800" b="1" dirty="0">
              <a:solidFill>
                <a:srgbClr val="00B050"/>
              </a:solidFill>
            </a:endParaRPr>
          </a:p>
          <a:p>
            <a:pPr marL="58738" lvl="0" algn="just" eaLnBrk="0" fontAlgn="base" hangingPunct="0">
              <a:spcBef>
                <a:spcPts val="1200"/>
              </a:spcBef>
              <a:spcAft>
                <a:spcPct val="0"/>
              </a:spcAft>
              <a:buClr>
                <a:srgbClr val="003366"/>
              </a:buClr>
              <a:buSzPct val="75000"/>
            </a:pPr>
            <a:r>
              <a:rPr lang="en-US" sz="2800" b="1" dirty="0" smtClean="0">
                <a:solidFill>
                  <a:srgbClr val="00B050"/>
                </a:solidFill>
              </a:rPr>
              <a:t>7. </a:t>
            </a:r>
            <a:r>
              <a:rPr lang="en-US" sz="2800" b="1" dirty="0" err="1">
                <a:solidFill>
                  <a:srgbClr val="00B050"/>
                </a:solidFill>
              </a:rPr>
              <a:t>Hoán</a:t>
            </a:r>
            <a:r>
              <a:rPr lang="en-US" sz="2800" b="1" dirty="0">
                <a:solidFill>
                  <a:srgbClr val="00B050"/>
                </a:solidFill>
              </a:rPr>
              <a:t> </a:t>
            </a:r>
            <a:r>
              <a:rPr lang="en-US" sz="2800" b="1" dirty="0" err="1">
                <a:solidFill>
                  <a:srgbClr val="00B050"/>
                </a:solidFill>
              </a:rPr>
              <a:t>vị</a:t>
            </a:r>
            <a:r>
              <a:rPr lang="en-US" sz="2800" b="1" dirty="0">
                <a:solidFill>
                  <a:srgbClr val="00B050"/>
                </a:solidFill>
              </a:rPr>
              <a:t> </a:t>
            </a:r>
            <a:r>
              <a:rPr lang="en-US" sz="2800" b="1" dirty="0" err="1">
                <a:solidFill>
                  <a:srgbClr val="00B050"/>
                </a:solidFill>
              </a:rPr>
              <a:t>giữa</a:t>
            </a:r>
            <a:r>
              <a:rPr lang="en-US" sz="2800" b="1" dirty="0">
                <a:solidFill>
                  <a:srgbClr val="00B050"/>
                </a:solidFill>
              </a:rPr>
              <a:t> </a:t>
            </a:r>
            <a:r>
              <a:rPr lang="en-US" sz="2800" b="1" dirty="0" err="1">
                <a:solidFill>
                  <a:srgbClr val="00B050"/>
                </a:solidFill>
              </a:rPr>
              <a:t>phép</a:t>
            </a:r>
            <a:r>
              <a:rPr lang="en-US" sz="2800" b="1" dirty="0">
                <a:solidFill>
                  <a:srgbClr val="00B050"/>
                </a:solidFill>
              </a:rPr>
              <a:t> </a:t>
            </a:r>
            <a:r>
              <a:rPr lang="en-US" sz="2800" b="1" dirty="0" err="1">
                <a:solidFill>
                  <a:srgbClr val="00B050"/>
                </a:solidFill>
              </a:rPr>
              <a:t>chiếu</a:t>
            </a:r>
            <a:r>
              <a:rPr lang="en-US" sz="2800" b="1" dirty="0">
                <a:solidFill>
                  <a:srgbClr val="00B050"/>
                </a:solidFill>
              </a:rPr>
              <a:t> </a:t>
            </a:r>
            <a:r>
              <a:rPr lang="en-US" sz="2800" b="1" dirty="0" err="1">
                <a:solidFill>
                  <a:srgbClr val="00B050"/>
                </a:solidFill>
              </a:rPr>
              <a:t>và</a:t>
            </a:r>
            <a:r>
              <a:rPr lang="en-US" sz="2800" b="1" dirty="0">
                <a:solidFill>
                  <a:srgbClr val="00B050"/>
                </a:solidFill>
              </a:rPr>
              <a:t> </a:t>
            </a:r>
            <a:r>
              <a:rPr lang="en-US" sz="2800" b="1" dirty="0" err="1">
                <a:solidFill>
                  <a:srgbClr val="00B050"/>
                </a:solidFill>
              </a:rPr>
              <a:t>phép</a:t>
            </a:r>
            <a:r>
              <a:rPr lang="en-US" sz="2800" b="1" dirty="0">
                <a:solidFill>
                  <a:srgbClr val="00B050"/>
                </a:solidFill>
              </a:rPr>
              <a:t> </a:t>
            </a:r>
            <a:r>
              <a:rPr lang="en-US" sz="2800" b="1" dirty="0" err="1" smtClean="0">
                <a:solidFill>
                  <a:srgbClr val="FF0000"/>
                </a:solidFill>
              </a:rPr>
              <a:t>hợp</a:t>
            </a:r>
            <a:endParaRPr lang="en-US" sz="2800" b="1" dirty="0">
              <a:solidFill>
                <a:srgbClr val="FF0000"/>
              </a:solidFill>
            </a:endParaRPr>
          </a:p>
          <a:p>
            <a:pPr marL="58738" lvl="0" algn="just" eaLnBrk="0" fontAlgn="base" hangingPunct="0">
              <a:spcBef>
                <a:spcPts val="1200"/>
              </a:spcBef>
              <a:spcAft>
                <a:spcPct val="0"/>
              </a:spcAft>
              <a:buClr>
                <a:srgbClr val="003366"/>
              </a:buClr>
              <a:buSzPct val="75000"/>
            </a:pPr>
            <a:endParaRPr lang="en-US" sz="2800" b="1" dirty="0">
              <a:solidFill>
                <a:srgbClr val="00B050"/>
              </a:solidFill>
            </a:endParaRPr>
          </a:p>
          <a:p>
            <a:pPr marL="58738" lvl="0" algn="just" eaLnBrk="0" fontAlgn="base" hangingPunct="0">
              <a:spcBef>
                <a:spcPts val="1200"/>
              </a:spcBef>
              <a:spcAft>
                <a:spcPct val="0"/>
              </a:spcAft>
              <a:buClr>
                <a:srgbClr val="003366"/>
              </a:buClr>
              <a:buSzPct val="75000"/>
            </a:pPr>
            <a:r>
              <a:rPr lang="en-US" sz="2800" b="1" dirty="0" smtClean="0">
                <a:solidFill>
                  <a:srgbClr val="00B050"/>
                </a:solidFill>
              </a:rPr>
              <a:t>8. </a:t>
            </a:r>
            <a:r>
              <a:rPr lang="en-US" sz="2800" b="1" dirty="0" err="1">
                <a:solidFill>
                  <a:srgbClr val="00B050"/>
                </a:solidFill>
              </a:rPr>
              <a:t>Hoán</a:t>
            </a:r>
            <a:r>
              <a:rPr lang="en-US" sz="2800" b="1" dirty="0">
                <a:solidFill>
                  <a:srgbClr val="00B050"/>
                </a:solidFill>
              </a:rPr>
              <a:t> </a:t>
            </a:r>
            <a:r>
              <a:rPr lang="en-US" sz="2800" b="1" dirty="0" err="1">
                <a:solidFill>
                  <a:srgbClr val="00B050"/>
                </a:solidFill>
              </a:rPr>
              <a:t>vị</a:t>
            </a:r>
            <a:r>
              <a:rPr lang="en-US" sz="2800" b="1" dirty="0">
                <a:solidFill>
                  <a:srgbClr val="00B050"/>
                </a:solidFill>
              </a:rPr>
              <a:t> </a:t>
            </a:r>
            <a:r>
              <a:rPr lang="en-US" sz="2800" b="1" dirty="0" err="1">
                <a:solidFill>
                  <a:srgbClr val="00B050"/>
                </a:solidFill>
              </a:rPr>
              <a:t>giữa</a:t>
            </a:r>
            <a:r>
              <a:rPr lang="en-US" sz="2800" b="1" dirty="0">
                <a:solidFill>
                  <a:srgbClr val="00B050"/>
                </a:solidFill>
              </a:rPr>
              <a:t> </a:t>
            </a:r>
            <a:r>
              <a:rPr lang="en-US" sz="2800" b="1" dirty="0" err="1">
                <a:solidFill>
                  <a:srgbClr val="00B050"/>
                </a:solidFill>
              </a:rPr>
              <a:t>phép</a:t>
            </a:r>
            <a:r>
              <a:rPr lang="en-US" sz="2800" b="1" dirty="0">
                <a:solidFill>
                  <a:srgbClr val="00B050"/>
                </a:solidFill>
              </a:rPr>
              <a:t> </a:t>
            </a:r>
            <a:r>
              <a:rPr lang="en-US" sz="2800" b="1" dirty="0" err="1" smtClean="0">
                <a:solidFill>
                  <a:srgbClr val="00B050"/>
                </a:solidFill>
              </a:rPr>
              <a:t>chiếu</a:t>
            </a:r>
            <a:r>
              <a:rPr lang="en-US" sz="2800" b="1" dirty="0" smtClean="0">
                <a:solidFill>
                  <a:srgbClr val="00B050"/>
                </a:solidFill>
              </a:rPr>
              <a:t> </a:t>
            </a:r>
            <a:r>
              <a:rPr lang="en-US" sz="2800" b="1" dirty="0" err="1">
                <a:solidFill>
                  <a:srgbClr val="00B050"/>
                </a:solidFill>
              </a:rPr>
              <a:t>và</a:t>
            </a:r>
            <a:r>
              <a:rPr lang="en-US" sz="2800" b="1" dirty="0">
                <a:solidFill>
                  <a:srgbClr val="00B050"/>
                </a:solidFill>
              </a:rPr>
              <a:t> </a:t>
            </a:r>
            <a:r>
              <a:rPr lang="en-US" sz="2800" b="1" dirty="0" err="1">
                <a:solidFill>
                  <a:srgbClr val="00B050"/>
                </a:solidFill>
              </a:rPr>
              <a:t>phép</a:t>
            </a:r>
            <a:r>
              <a:rPr lang="en-US" sz="2800" b="1" dirty="0">
                <a:solidFill>
                  <a:srgbClr val="00B050"/>
                </a:solidFill>
              </a:rPr>
              <a:t> </a:t>
            </a:r>
            <a:r>
              <a:rPr lang="en-US" sz="2800" b="1" dirty="0" err="1">
                <a:solidFill>
                  <a:srgbClr val="00B050"/>
                </a:solidFill>
              </a:rPr>
              <a:t>tích</a:t>
            </a:r>
            <a:endParaRPr lang="en-US" sz="2800" b="1" dirty="0">
              <a:solidFill>
                <a:srgbClr val="00B050"/>
              </a:solidFill>
            </a:endParaRPr>
          </a:p>
          <a:p>
            <a:pPr marL="58738" lvl="0" algn="just" eaLnBrk="0" fontAlgn="base" hangingPunct="0">
              <a:spcBef>
                <a:spcPts val="1200"/>
              </a:spcBef>
              <a:spcAft>
                <a:spcPct val="0"/>
              </a:spcAft>
              <a:buClr>
                <a:srgbClr val="003366"/>
              </a:buClr>
              <a:buSzPct val="75000"/>
            </a:pPr>
            <a:endParaRPr lang="en-US" sz="2800" b="1" dirty="0">
              <a:solidFill>
                <a:srgbClr val="00B050"/>
              </a:solidFill>
            </a:endParaRPr>
          </a:p>
        </p:txBody>
      </p:sp>
      <p:sp>
        <p:nvSpPr>
          <p:cNvPr id="10" name="矩形 83">
            <a:extLst>
              <a:ext uri="{FF2B5EF4-FFF2-40B4-BE49-F238E27FC236}">
                <a16:creationId xmlns:a16="http://schemas.microsoft.com/office/drawing/2014/main" id="{16036F8C-060D-4C9C-9E5C-185723E8EBB1}"/>
              </a:ext>
            </a:extLst>
          </p:cNvPr>
          <p:cNvSpPr/>
          <p:nvPr/>
        </p:nvSpPr>
        <p:spPr>
          <a:xfrm>
            <a:off x="1489281" y="196877"/>
            <a:ext cx="10421363" cy="769441"/>
          </a:xfrm>
          <a:prstGeom prst="rect">
            <a:avLst/>
          </a:prstGeom>
        </p:spPr>
        <p:txBody>
          <a:bodyPr wrap="square">
            <a:spAutoFit/>
            <a:scene3d>
              <a:camera prst="orthographicFront"/>
              <a:lightRig rig="threePt" dir="t"/>
            </a:scene3d>
            <a:sp3d contourW="12700"/>
          </a:bodyPr>
          <a:lstStyle/>
          <a:p>
            <a:r>
              <a:rPr lang="vi-VN" sz="4400" b="1" dirty="0">
                <a:solidFill>
                  <a:srgbClr val="FF0000"/>
                </a:solidFill>
              </a:rPr>
              <a:t>4. Các kỹ thuật tối ưu</a:t>
            </a:r>
            <a:endParaRPr lang="en-US" sz="4400" b="1" dirty="0">
              <a:solidFill>
                <a:srgbClr val="FF0000"/>
              </a:solidFill>
            </a:endParaRPr>
          </a:p>
        </p:txBody>
      </p:sp>
      <p:pic>
        <p:nvPicPr>
          <p:cNvPr id="2" name="Picture 1"/>
          <p:cNvPicPr>
            <a:picLocks noChangeAspect="1"/>
          </p:cNvPicPr>
          <p:nvPr/>
        </p:nvPicPr>
        <p:blipFill>
          <a:blip r:embed="rId3"/>
          <a:stretch>
            <a:fillRect/>
          </a:stretch>
        </p:blipFill>
        <p:spPr>
          <a:xfrm>
            <a:off x="1161140" y="1741060"/>
            <a:ext cx="6725517" cy="643077"/>
          </a:xfrm>
          <a:prstGeom prst="rect">
            <a:avLst/>
          </a:prstGeom>
        </p:spPr>
      </p:pic>
      <p:pic>
        <p:nvPicPr>
          <p:cNvPr id="3" name="Picture 2"/>
          <p:cNvPicPr>
            <a:picLocks noChangeAspect="1"/>
          </p:cNvPicPr>
          <p:nvPr/>
        </p:nvPicPr>
        <p:blipFill>
          <a:blip r:embed="rId4"/>
          <a:stretch>
            <a:fillRect/>
          </a:stretch>
        </p:blipFill>
        <p:spPr>
          <a:xfrm>
            <a:off x="1161140" y="2823328"/>
            <a:ext cx="7064160" cy="773762"/>
          </a:xfrm>
          <a:prstGeom prst="rect">
            <a:avLst/>
          </a:prstGeom>
        </p:spPr>
      </p:pic>
      <p:pic>
        <p:nvPicPr>
          <p:cNvPr id="9" name="Picture 8"/>
          <p:cNvPicPr>
            <a:picLocks noChangeAspect="1"/>
          </p:cNvPicPr>
          <p:nvPr/>
        </p:nvPicPr>
        <p:blipFill>
          <a:blip r:embed="rId5"/>
          <a:stretch>
            <a:fillRect/>
          </a:stretch>
        </p:blipFill>
        <p:spPr>
          <a:xfrm>
            <a:off x="1161140" y="4075600"/>
            <a:ext cx="6482033" cy="697434"/>
          </a:xfrm>
          <a:prstGeom prst="rect">
            <a:avLst/>
          </a:prstGeom>
        </p:spPr>
      </p:pic>
      <p:pic>
        <p:nvPicPr>
          <p:cNvPr id="4" name="Picture 3"/>
          <p:cNvPicPr>
            <a:picLocks noChangeAspect="1"/>
          </p:cNvPicPr>
          <p:nvPr/>
        </p:nvPicPr>
        <p:blipFill>
          <a:blip r:embed="rId6"/>
          <a:stretch>
            <a:fillRect/>
          </a:stretch>
        </p:blipFill>
        <p:spPr>
          <a:xfrm>
            <a:off x="1161140" y="5295335"/>
            <a:ext cx="10696575" cy="600075"/>
          </a:xfrm>
          <a:prstGeom prst="rect">
            <a:avLst/>
          </a:prstGeom>
        </p:spPr>
      </p:pic>
    </p:spTree>
    <p:extLst>
      <p:ext uri="{BB962C8B-B14F-4D97-AF65-F5344CB8AC3E}">
        <p14:creationId xmlns:p14="http://schemas.microsoft.com/office/powerpoint/2010/main" val="232703143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063753" y="1080857"/>
            <a:ext cx="10421363" cy="532453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5938" lvl="0" indent="-457200" algn="just" eaLnBrk="0" fontAlgn="base" hangingPunct="0">
              <a:spcBef>
                <a:spcPts val="1200"/>
              </a:spcBef>
              <a:spcAft>
                <a:spcPct val="0"/>
              </a:spcAft>
              <a:buClr>
                <a:srgbClr val="003366"/>
              </a:buClr>
              <a:buSzPct val="75000"/>
              <a:buFont typeface="Wingdings" panose="05000000000000000000" pitchFamily="2" charset="2"/>
              <a:buChar char="v"/>
            </a:pPr>
            <a:r>
              <a:rPr lang="vi-VN" sz="2800" b="1" dirty="0"/>
              <a:t>Bước 1: </a:t>
            </a:r>
            <a:r>
              <a:rPr lang="vi-VN" sz="2800" dirty="0"/>
              <a:t>Áp dụng </a:t>
            </a:r>
            <a:r>
              <a:rPr lang="vi-VN" sz="2800" b="1" u="sng" dirty="0">
                <a:solidFill>
                  <a:srgbClr val="00B050"/>
                </a:solidFill>
              </a:rPr>
              <a:t>các phép biến đổi tương đương</a:t>
            </a:r>
            <a:endParaRPr lang="en-US" sz="2800" b="1" u="sng" dirty="0">
              <a:solidFill>
                <a:srgbClr val="00B050"/>
              </a:solidFill>
            </a:endParaRPr>
          </a:p>
          <a:p>
            <a:pPr marL="515938" lvl="0" indent="-457200" algn="just" eaLnBrk="0" fontAlgn="base" hangingPunct="0">
              <a:spcBef>
                <a:spcPts val="1200"/>
              </a:spcBef>
              <a:spcAft>
                <a:spcPct val="0"/>
              </a:spcAft>
              <a:buClr>
                <a:srgbClr val="003366"/>
              </a:buClr>
              <a:buSzPct val="75000"/>
              <a:buFont typeface="Wingdings" panose="05000000000000000000" pitchFamily="2" charset="2"/>
              <a:buChar char="v"/>
            </a:pPr>
            <a:r>
              <a:rPr lang="vi-VN" sz="2800" b="1" dirty="0"/>
              <a:t>Bước 2: </a:t>
            </a:r>
            <a:r>
              <a:rPr lang="vi-VN" sz="2800" dirty="0"/>
              <a:t>Áp dụng (1)</a:t>
            </a:r>
            <a:endParaRPr lang="en-US" sz="2800" dirty="0"/>
          </a:p>
          <a:p>
            <a:pPr marL="515938" lvl="0" indent="-457200" algn="just" eaLnBrk="0" fontAlgn="base" hangingPunct="0">
              <a:spcBef>
                <a:spcPts val="1200"/>
              </a:spcBef>
              <a:spcAft>
                <a:spcPct val="0"/>
              </a:spcAft>
              <a:buClr>
                <a:srgbClr val="003366"/>
              </a:buClr>
              <a:buSzPct val="75000"/>
              <a:buFont typeface="Wingdings" panose="05000000000000000000" pitchFamily="2" charset="2"/>
              <a:buChar char="v"/>
            </a:pPr>
            <a:r>
              <a:rPr lang="vi-VN" sz="2800" b="1" dirty="0"/>
              <a:t>Bước 3: </a:t>
            </a:r>
            <a:r>
              <a:rPr lang="vi-VN" sz="2800" dirty="0"/>
              <a:t>Đối với các </a:t>
            </a:r>
            <a:r>
              <a:rPr lang="vi-VN" sz="2800" b="1" dirty="0"/>
              <a:t>phép chọn </a:t>
            </a:r>
            <a:r>
              <a:rPr lang="vi-VN" sz="2800" dirty="0"/>
              <a:t>áp dụng (3), (4), (5), (6) nhằm đưa phép chọn càng sâu càng tốt.</a:t>
            </a:r>
            <a:endParaRPr lang="en-US" sz="2800" dirty="0"/>
          </a:p>
          <a:p>
            <a:pPr marL="515938" lvl="0" indent="-457200" algn="just" eaLnBrk="0" fontAlgn="base" hangingPunct="0">
              <a:spcBef>
                <a:spcPts val="1200"/>
              </a:spcBef>
              <a:spcAft>
                <a:spcPct val="0"/>
              </a:spcAft>
              <a:buClr>
                <a:srgbClr val="003366"/>
              </a:buClr>
              <a:buSzPct val="75000"/>
              <a:buFont typeface="Wingdings" panose="05000000000000000000" pitchFamily="2" charset="2"/>
              <a:buChar char="v"/>
            </a:pPr>
            <a:r>
              <a:rPr lang="vi-VN" sz="2800" b="1" dirty="0"/>
              <a:t>Bước 4: </a:t>
            </a:r>
            <a:r>
              <a:rPr lang="vi-VN" sz="2800" dirty="0"/>
              <a:t>Đối với các </a:t>
            </a:r>
            <a:r>
              <a:rPr lang="vi-VN" sz="2800" b="1" dirty="0"/>
              <a:t>phép chiếu </a:t>
            </a:r>
            <a:r>
              <a:rPr lang="vi-VN" sz="2800" dirty="0"/>
              <a:t>áp dụng (2), (3), (7), (8) nhằm đưa phép chiếu càng sâu càng tốt.</a:t>
            </a:r>
            <a:endParaRPr lang="en-US" sz="2800" dirty="0"/>
          </a:p>
          <a:p>
            <a:pPr marL="515938" lvl="0" indent="-457200" algn="just" eaLnBrk="0" fontAlgn="base" hangingPunct="0">
              <a:spcBef>
                <a:spcPts val="1200"/>
              </a:spcBef>
              <a:spcAft>
                <a:spcPct val="0"/>
              </a:spcAft>
              <a:buClr>
                <a:srgbClr val="003366"/>
              </a:buClr>
              <a:buSzPct val="75000"/>
              <a:buFont typeface="Wingdings" panose="05000000000000000000" pitchFamily="2" charset="2"/>
              <a:buChar char="v"/>
            </a:pPr>
            <a:r>
              <a:rPr lang="vi-VN" sz="2800" b="1" dirty="0"/>
              <a:t>Bước 5: </a:t>
            </a:r>
            <a:endParaRPr lang="en-US" sz="2800" b="1" dirty="0"/>
          </a:p>
          <a:p>
            <a:pPr marL="515938" lvl="0" indent="50800" algn="just" eaLnBrk="0" fontAlgn="base" hangingPunct="0">
              <a:spcBef>
                <a:spcPts val="1200"/>
              </a:spcBef>
              <a:spcAft>
                <a:spcPct val="0"/>
              </a:spcAft>
              <a:buClr>
                <a:srgbClr val="003366"/>
              </a:buClr>
              <a:buSzPct val="75000"/>
              <a:buFont typeface="Wingdings" panose="05000000000000000000" pitchFamily="2" charset="2"/>
              <a:buChar char="§"/>
            </a:pPr>
            <a:r>
              <a:rPr lang="en-US" sz="2800" dirty="0"/>
              <a:t> </a:t>
            </a:r>
            <a:r>
              <a:rPr lang="vi-VN" sz="2800" dirty="0"/>
              <a:t>Tập trung các </a:t>
            </a:r>
            <a:r>
              <a:rPr lang="vi-VN" sz="2800" b="1" dirty="0"/>
              <a:t>phép chọn </a:t>
            </a:r>
            <a:r>
              <a:rPr lang="vi-VN" sz="2800" dirty="0"/>
              <a:t>để áp dụng (1) </a:t>
            </a:r>
            <a:endParaRPr lang="en-US" sz="2800" dirty="0"/>
          </a:p>
          <a:p>
            <a:pPr marL="515938" lvl="0" indent="50800" algn="just" eaLnBrk="0" fontAlgn="base" hangingPunct="0">
              <a:spcBef>
                <a:spcPts val="1200"/>
              </a:spcBef>
              <a:spcAft>
                <a:spcPct val="0"/>
              </a:spcAft>
              <a:buClr>
                <a:srgbClr val="003366"/>
              </a:buClr>
              <a:buSzPct val="75000"/>
              <a:buFont typeface="Wingdings" panose="05000000000000000000" pitchFamily="2" charset="2"/>
              <a:buChar char="§"/>
            </a:pPr>
            <a:r>
              <a:rPr lang="vi-VN" sz="2800" dirty="0"/>
              <a:t> Kết hợp </a:t>
            </a:r>
            <a:r>
              <a:rPr lang="vi-VN" sz="2800" b="1" dirty="0"/>
              <a:t>phép tích </a:t>
            </a:r>
            <a:r>
              <a:rPr lang="vi-VN" sz="2800" dirty="0"/>
              <a:t>và </a:t>
            </a:r>
            <a:r>
              <a:rPr lang="vi-VN" sz="2800" b="1" dirty="0"/>
              <a:t>phép chọn </a:t>
            </a:r>
            <a:r>
              <a:rPr lang="vi-VN" sz="2800" dirty="0"/>
              <a:t>để chuyển thành </a:t>
            </a:r>
            <a:r>
              <a:rPr lang="vi-VN" sz="2800" b="1" dirty="0"/>
              <a:t>phép kết</a:t>
            </a:r>
            <a:endParaRPr lang="en-US" sz="2800" b="1" dirty="0"/>
          </a:p>
        </p:txBody>
      </p:sp>
      <p:sp>
        <p:nvSpPr>
          <p:cNvPr id="10" name="矩形 83">
            <a:extLst>
              <a:ext uri="{FF2B5EF4-FFF2-40B4-BE49-F238E27FC236}">
                <a16:creationId xmlns:a16="http://schemas.microsoft.com/office/drawing/2014/main" id="{16036F8C-060D-4C9C-9E5C-185723E8EBB1}"/>
              </a:ext>
            </a:extLst>
          </p:cNvPr>
          <p:cNvSpPr/>
          <p:nvPr/>
        </p:nvSpPr>
        <p:spPr>
          <a:xfrm>
            <a:off x="1632025" y="120364"/>
            <a:ext cx="10421363" cy="769441"/>
          </a:xfrm>
          <a:prstGeom prst="rect">
            <a:avLst/>
          </a:prstGeom>
        </p:spPr>
        <p:txBody>
          <a:bodyPr wrap="square">
            <a:spAutoFit/>
            <a:scene3d>
              <a:camera prst="orthographicFront"/>
              <a:lightRig rig="threePt" dir="t"/>
            </a:scene3d>
            <a:sp3d contourW="12700"/>
          </a:bodyPr>
          <a:lstStyle/>
          <a:p>
            <a:r>
              <a:rPr lang="en-US" sz="4400" b="1" dirty="0">
                <a:solidFill>
                  <a:srgbClr val="FF0000"/>
                </a:solidFill>
              </a:rPr>
              <a:t>5. </a:t>
            </a:r>
            <a:r>
              <a:rPr lang="en-US" sz="4400" b="1" dirty="0" err="1">
                <a:solidFill>
                  <a:srgbClr val="FF0000"/>
                </a:solidFill>
              </a:rPr>
              <a:t>Thuật</a:t>
            </a:r>
            <a:r>
              <a:rPr lang="en-US" sz="4400" b="1" dirty="0">
                <a:solidFill>
                  <a:srgbClr val="FF0000"/>
                </a:solidFill>
              </a:rPr>
              <a:t> </a:t>
            </a:r>
            <a:r>
              <a:rPr lang="en-US" sz="4400" b="1" dirty="0" err="1">
                <a:solidFill>
                  <a:srgbClr val="FF0000"/>
                </a:solidFill>
              </a:rPr>
              <a:t>toán</a:t>
            </a:r>
            <a:endParaRPr lang="en-US" sz="4400" b="1" dirty="0">
              <a:solidFill>
                <a:srgbClr val="FF0000"/>
              </a:solidFill>
            </a:endParaRPr>
          </a:p>
        </p:txBody>
      </p:sp>
    </p:spTree>
    <p:extLst>
      <p:ext uri="{BB962C8B-B14F-4D97-AF65-F5344CB8AC3E}">
        <p14:creationId xmlns:p14="http://schemas.microsoft.com/office/powerpoint/2010/main" val="3109452090"/>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1"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255549" y="1644780"/>
            <a:ext cx="10272836" cy="387798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8738" lvl="0" algn="just" eaLnBrk="0" fontAlgn="base" hangingPunct="0">
              <a:spcBef>
                <a:spcPts val="1200"/>
              </a:spcBef>
              <a:spcAft>
                <a:spcPct val="0"/>
              </a:spcAft>
              <a:buClr>
                <a:srgbClr val="003366"/>
              </a:buClr>
              <a:buSzPct val="75000"/>
            </a:pPr>
            <a:r>
              <a:rPr lang="en-US" sz="2800" dirty="0">
                <a:ea typeface="Times New Roman" panose="02020603050405020304" pitchFamily="18" charset="0"/>
              </a:rPr>
              <a:t>Cho 1</a:t>
            </a:r>
            <a:r>
              <a:rPr lang="vi-VN" sz="2800" dirty="0"/>
              <a:t> CSDL quản lý thư viện bao gồm các quan hệ sau đây: </a:t>
            </a:r>
            <a:endParaRPr lang="en-US" sz="2800" dirty="0"/>
          </a:p>
          <a:p>
            <a:pPr marL="58738" lvl="0" algn="just" eaLnBrk="0" fontAlgn="base" hangingPunct="0">
              <a:spcBef>
                <a:spcPts val="1200"/>
              </a:spcBef>
              <a:spcAft>
                <a:spcPct val="0"/>
              </a:spcAft>
              <a:buClr>
                <a:srgbClr val="003366"/>
              </a:buClr>
              <a:buSzPct val="75000"/>
            </a:pPr>
            <a:r>
              <a:rPr lang="en-US" sz="2800" dirty="0"/>
              <a:t>	</a:t>
            </a:r>
            <a:r>
              <a:rPr lang="vi-VN" sz="2800" dirty="0"/>
              <a:t>SACH (Tensach, Tacgia, </a:t>
            </a:r>
            <a:r>
              <a:rPr lang="vi-VN" sz="2800" b="1" u="sng" dirty="0" smtClean="0"/>
              <a:t>Masach</a:t>
            </a:r>
            <a:r>
              <a:rPr lang="vi-VN" sz="2800" dirty="0"/>
              <a:t>) </a:t>
            </a:r>
            <a:endParaRPr lang="en-US" sz="2800" dirty="0"/>
          </a:p>
          <a:p>
            <a:pPr marL="58738" lvl="0" algn="just" eaLnBrk="0" fontAlgn="base" hangingPunct="0">
              <a:spcBef>
                <a:spcPts val="1200"/>
              </a:spcBef>
              <a:spcAft>
                <a:spcPct val="0"/>
              </a:spcAft>
              <a:buClr>
                <a:srgbClr val="003366"/>
              </a:buClr>
              <a:buSzPct val="75000"/>
            </a:pPr>
            <a:r>
              <a:rPr lang="en-US" sz="2800" dirty="0"/>
              <a:t>	</a:t>
            </a:r>
            <a:r>
              <a:rPr lang="vi-VN" sz="2800" dirty="0"/>
              <a:t>NHAXUATBAN (</a:t>
            </a:r>
            <a:r>
              <a:rPr lang="vi-VN" sz="2800" b="1" u="sng" dirty="0"/>
              <a:t>NhaXB</a:t>
            </a:r>
            <a:r>
              <a:rPr lang="vi-VN" sz="2800" dirty="0"/>
              <a:t>, Diachi, Thanhpho)</a:t>
            </a:r>
            <a:endParaRPr lang="en-US" sz="2800" dirty="0"/>
          </a:p>
          <a:p>
            <a:pPr marL="58738" lvl="0" algn="just" eaLnBrk="0" fontAlgn="base" hangingPunct="0">
              <a:spcBef>
                <a:spcPts val="1200"/>
              </a:spcBef>
              <a:spcAft>
                <a:spcPct val="0"/>
              </a:spcAft>
              <a:buClr>
                <a:srgbClr val="003366"/>
              </a:buClr>
              <a:buSzPct val="75000"/>
            </a:pPr>
            <a:r>
              <a:rPr lang="en-US" sz="2800" dirty="0"/>
              <a:t>	</a:t>
            </a:r>
            <a:r>
              <a:rPr lang="vi-VN" sz="2800" dirty="0"/>
              <a:t>DOCGIA (TenDG, DchiDG, TphoDG, </a:t>
            </a:r>
            <a:r>
              <a:rPr lang="vi-VN" sz="2800" b="1" u="sng" dirty="0"/>
              <a:t>Sothe</a:t>
            </a:r>
            <a:r>
              <a:rPr lang="vi-VN" sz="2800" dirty="0"/>
              <a:t>) </a:t>
            </a:r>
            <a:endParaRPr lang="en-US" sz="2800" dirty="0"/>
          </a:p>
          <a:p>
            <a:pPr marL="58738" lvl="0" algn="just" eaLnBrk="0" fontAlgn="base" hangingPunct="0">
              <a:spcBef>
                <a:spcPts val="1200"/>
              </a:spcBef>
              <a:spcAft>
                <a:spcPct val="0"/>
              </a:spcAft>
              <a:buClr>
                <a:srgbClr val="003366"/>
              </a:buClr>
              <a:buSzPct val="75000"/>
            </a:pPr>
            <a:r>
              <a:rPr lang="en-US" sz="2800" dirty="0"/>
              <a:t>	</a:t>
            </a:r>
            <a:r>
              <a:rPr lang="vi-VN" sz="2800" dirty="0"/>
              <a:t>MUONSACH (</a:t>
            </a:r>
            <a:r>
              <a:rPr lang="vi-VN" sz="2800" b="1" u="sng" dirty="0"/>
              <a:t>Sothe, Masach</a:t>
            </a:r>
            <a:r>
              <a:rPr lang="vi-VN" sz="2800" dirty="0"/>
              <a:t>, Ngaymuon)</a:t>
            </a:r>
            <a:endParaRPr lang="en-US" sz="2800" dirty="0"/>
          </a:p>
          <a:p>
            <a:pPr marL="58738" lvl="0" algn="just" eaLnBrk="0" fontAlgn="base" hangingPunct="0">
              <a:spcBef>
                <a:spcPts val="1200"/>
              </a:spcBef>
              <a:spcAft>
                <a:spcPct val="0"/>
              </a:spcAft>
              <a:buClr>
                <a:srgbClr val="003366"/>
              </a:buClr>
              <a:buSzPct val="75000"/>
            </a:pPr>
            <a:r>
              <a:rPr lang="vi-VN" sz="2800" b="1" dirty="0"/>
              <a:t>Câu hỏi:</a:t>
            </a:r>
            <a:r>
              <a:rPr lang="vi-VN" sz="2800" dirty="0"/>
              <a:t> Hãy cho biết </a:t>
            </a:r>
            <a:r>
              <a:rPr lang="en-US" sz="2800" dirty="0" err="1" smtClean="0"/>
              <a:t>tên</a:t>
            </a:r>
            <a:r>
              <a:rPr lang="en-US" sz="2800" dirty="0" smtClean="0"/>
              <a:t> </a:t>
            </a:r>
            <a:r>
              <a:rPr lang="en-US" sz="2800" dirty="0" err="1" smtClean="0"/>
              <a:t>của</a:t>
            </a:r>
            <a:r>
              <a:rPr lang="en-US" sz="2800" dirty="0" smtClean="0"/>
              <a:t> </a:t>
            </a:r>
            <a:r>
              <a:rPr lang="vi-VN" sz="2800" dirty="0" smtClean="0"/>
              <a:t>những </a:t>
            </a:r>
            <a:r>
              <a:rPr lang="vi-VN" sz="2800" dirty="0"/>
              <a:t>cuốn sách đã cho </a:t>
            </a:r>
            <a:r>
              <a:rPr lang="en-US" sz="2800" dirty="0" err="1" smtClean="0"/>
              <a:t>độc</a:t>
            </a:r>
            <a:r>
              <a:rPr lang="en-US" sz="2800" dirty="0" smtClean="0"/>
              <a:t> </a:t>
            </a:r>
            <a:r>
              <a:rPr lang="en-US" sz="2800" dirty="0" err="1" smtClean="0"/>
              <a:t>giả</a:t>
            </a:r>
            <a:r>
              <a:rPr lang="en-US" sz="2800" dirty="0" smtClean="0"/>
              <a:t> </a:t>
            </a:r>
            <a:r>
              <a:rPr lang="vi-VN" sz="2800" dirty="0" smtClean="0"/>
              <a:t>mượn </a:t>
            </a:r>
            <a:r>
              <a:rPr lang="vi-VN" sz="2800" dirty="0"/>
              <a:t>trước ngày 27/03/2012.</a:t>
            </a:r>
            <a:endParaRPr lang="en-US" sz="2800" b="1" dirty="0"/>
          </a:p>
        </p:txBody>
      </p:sp>
      <p:sp>
        <p:nvSpPr>
          <p:cNvPr id="10" name="矩形 83">
            <a:extLst>
              <a:ext uri="{FF2B5EF4-FFF2-40B4-BE49-F238E27FC236}">
                <a16:creationId xmlns:a16="http://schemas.microsoft.com/office/drawing/2014/main" id="{16036F8C-060D-4C9C-9E5C-185723E8EBB1}"/>
              </a:ext>
            </a:extLst>
          </p:cNvPr>
          <p:cNvSpPr/>
          <p:nvPr/>
        </p:nvSpPr>
        <p:spPr>
          <a:xfrm>
            <a:off x="1255549" y="974905"/>
            <a:ext cx="1711426" cy="584775"/>
          </a:xfrm>
          <a:prstGeom prst="rect">
            <a:avLst/>
          </a:prstGeom>
        </p:spPr>
        <p:txBody>
          <a:bodyPr wrap="square">
            <a:spAutoFit/>
            <a:scene3d>
              <a:camera prst="orthographicFront"/>
              <a:lightRig rig="threePt" dir="t"/>
            </a:scene3d>
            <a:sp3d contourW="12700"/>
          </a:bodyPr>
          <a:lstStyle/>
          <a:p>
            <a:r>
              <a:rPr lang="en-US" sz="3200" b="1" u="sng" dirty="0" err="1"/>
              <a:t>Ví</a:t>
            </a:r>
            <a:r>
              <a:rPr lang="en-US" sz="3200" b="1" u="sng" dirty="0"/>
              <a:t> </a:t>
            </a:r>
            <a:r>
              <a:rPr lang="en-US" sz="3200" b="1" u="sng" dirty="0" err="1"/>
              <a:t>dụ</a:t>
            </a:r>
            <a:endParaRPr lang="en-US" sz="3200" b="1" u="sng" dirty="0"/>
          </a:p>
        </p:txBody>
      </p:sp>
      <p:sp>
        <p:nvSpPr>
          <p:cNvPr id="9" name="矩形 83">
            <a:extLst>
              <a:ext uri="{FF2B5EF4-FFF2-40B4-BE49-F238E27FC236}">
                <a16:creationId xmlns:a16="http://schemas.microsoft.com/office/drawing/2014/main" id="{E086C4B6-82AD-3F4B-99AF-C24EC70D5F85}"/>
              </a:ext>
            </a:extLst>
          </p:cNvPr>
          <p:cNvSpPr/>
          <p:nvPr/>
        </p:nvSpPr>
        <p:spPr>
          <a:xfrm>
            <a:off x="1632025" y="120364"/>
            <a:ext cx="10421363" cy="769441"/>
          </a:xfrm>
          <a:prstGeom prst="rect">
            <a:avLst/>
          </a:prstGeom>
        </p:spPr>
        <p:txBody>
          <a:bodyPr wrap="square">
            <a:spAutoFit/>
            <a:scene3d>
              <a:camera prst="orthographicFront"/>
              <a:lightRig rig="threePt" dir="t"/>
            </a:scene3d>
            <a:sp3d contourW="12700"/>
          </a:bodyPr>
          <a:lstStyle/>
          <a:p>
            <a:r>
              <a:rPr lang="en-US" sz="4400" b="1" dirty="0">
                <a:solidFill>
                  <a:srgbClr val="FF0000"/>
                </a:solidFill>
              </a:rPr>
              <a:t>5. </a:t>
            </a:r>
            <a:r>
              <a:rPr lang="en-US" sz="4400" b="1" dirty="0" err="1">
                <a:solidFill>
                  <a:srgbClr val="FF0000"/>
                </a:solidFill>
              </a:rPr>
              <a:t>Thuật</a:t>
            </a:r>
            <a:r>
              <a:rPr lang="en-US" sz="4400" b="1" dirty="0">
                <a:solidFill>
                  <a:srgbClr val="FF0000"/>
                </a:solidFill>
              </a:rPr>
              <a:t> </a:t>
            </a:r>
            <a:r>
              <a:rPr lang="en-US" sz="4400" b="1" dirty="0" err="1">
                <a:solidFill>
                  <a:srgbClr val="FF0000"/>
                </a:solidFill>
              </a:rPr>
              <a:t>toán</a:t>
            </a:r>
            <a:endParaRPr lang="en-US" sz="4400" b="1" dirty="0">
              <a:solidFill>
                <a:srgbClr val="FF0000"/>
              </a:solidFill>
            </a:endParaRPr>
          </a:p>
        </p:txBody>
      </p:sp>
    </p:spTree>
    <p:extLst>
      <p:ext uri="{BB962C8B-B14F-4D97-AF65-F5344CB8AC3E}">
        <p14:creationId xmlns:p14="http://schemas.microsoft.com/office/powerpoint/2010/main" val="160153469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1"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264793" y="1071058"/>
            <a:ext cx="10668705" cy="5016758"/>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base">
              <a:spcBef>
                <a:spcPts val="600"/>
              </a:spcBef>
              <a:spcAft>
                <a:spcPts val="600"/>
              </a:spcAft>
            </a:pPr>
            <a:r>
              <a:rPr lang="en-US" sz="2800" b="1" dirty="0" err="1">
                <a:latin typeface="+mj-lt"/>
                <a:ea typeface="Times New Roman" panose="02020603050405020304" pitchFamily="18" charset="0"/>
              </a:rPr>
              <a:t>Câu</a:t>
            </a:r>
            <a:r>
              <a:rPr lang="en-US" sz="2800" b="1" dirty="0">
                <a:latin typeface="+mj-lt"/>
                <a:ea typeface="Times New Roman" panose="02020603050405020304" pitchFamily="18" charset="0"/>
              </a:rPr>
              <a:t> </a:t>
            </a:r>
            <a:r>
              <a:rPr lang="en-US" sz="2800" b="1" dirty="0" err="1">
                <a:latin typeface="+mj-lt"/>
                <a:ea typeface="Times New Roman" panose="02020603050405020304" pitchFamily="18" charset="0"/>
              </a:rPr>
              <a:t>hỏi</a:t>
            </a:r>
            <a:r>
              <a:rPr lang="en-US" sz="2800" b="1" dirty="0">
                <a:latin typeface="+mj-lt"/>
                <a:ea typeface="Times New Roman" panose="02020603050405020304" pitchFamily="18" charset="0"/>
              </a:rPr>
              <a:t>: </a:t>
            </a:r>
            <a:r>
              <a:rPr lang="vi-VN" sz="2800" dirty="0"/>
              <a:t>Hãy cho biết </a:t>
            </a:r>
            <a:r>
              <a:rPr lang="en-US" sz="2800" dirty="0" err="1"/>
              <a:t>tên</a:t>
            </a:r>
            <a:r>
              <a:rPr lang="en-US" sz="2800" dirty="0"/>
              <a:t> </a:t>
            </a:r>
            <a:r>
              <a:rPr lang="en-US" sz="2800" dirty="0" err="1"/>
              <a:t>của</a:t>
            </a:r>
            <a:r>
              <a:rPr lang="en-US" sz="2800" dirty="0"/>
              <a:t> </a:t>
            </a:r>
            <a:r>
              <a:rPr lang="vi-VN" sz="2800" dirty="0"/>
              <a:t>những cuốn sách đã cho </a:t>
            </a:r>
            <a:r>
              <a:rPr lang="en-US" sz="2800" dirty="0" err="1"/>
              <a:t>độc</a:t>
            </a:r>
            <a:r>
              <a:rPr lang="en-US" sz="2800" dirty="0"/>
              <a:t> </a:t>
            </a:r>
            <a:r>
              <a:rPr lang="en-US" sz="2800" dirty="0" err="1"/>
              <a:t>giả</a:t>
            </a:r>
            <a:r>
              <a:rPr lang="en-US" sz="2800" dirty="0"/>
              <a:t> </a:t>
            </a:r>
            <a:r>
              <a:rPr lang="vi-VN" sz="2800" dirty="0"/>
              <a:t>mượn trước ngày 27/03/2012</a:t>
            </a:r>
            <a:r>
              <a:rPr lang="vi-VN" sz="2800" dirty="0" smtClean="0"/>
              <a:t>.</a:t>
            </a:r>
            <a:r>
              <a:rPr lang="en-US" sz="2800" dirty="0" smtClean="0">
                <a:latin typeface="+mj-lt"/>
                <a:ea typeface="Times New Roman" panose="02020603050405020304" pitchFamily="18" charset="0"/>
              </a:rPr>
              <a:t> </a:t>
            </a:r>
            <a:r>
              <a:rPr lang="en-US" sz="2800" b="1" dirty="0" err="1">
                <a:latin typeface="+mj-lt"/>
                <a:ea typeface="Times New Roman" panose="02020603050405020304" pitchFamily="18" charset="0"/>
              </a:rPr>
              <a:t>Ng</a:t>
            </a:r>
            <a:r>
              <a:rPr lang="en-US" sz="2800" b="1" dirty="0" err="1">
                <a:latin typeface="+mj-lt"/>
                <a:ea typeface="Times New Roman" panose="02020603050405020304" pitchFamily="18" charset="0"/>
                <a:cs typeface="Trebuchet MS" panose="020B0603020202020204" pitchFamily="34" charset="0"/>
              </a:rPr>
              <a:t>ô</a:t>
            </a:r>
            <a:r>
              <a:rPr lang="en-US" sz="2800" b="1" dirty="0" err="1">
                <a:latin typeface="+mj-lt"/>
                <a:ea typeface="Times New Roman" panose="02020603050405020304" pitchFamily="18" charset="0"/>
              </a:rPr>
              <a:t>n</a:t>
            </a:r>
            <a:r>
              <a:rPr lang="en-US" sz="2800" b="1" dirty="0">
                <a:latin typeface="+mj-lt"/>
                <a:ea typeface="Times New Roman" panose="02020603050405020304" pitchFamily="18" charset="0"/>
              </a:rPr>
              <a:t> </a:t>
            </a:r>
            <a:r>
              <a:rPr lang="en-US" sz="2800" b="1" dirty="0" err="1">
                <a:latin typeface="+mj-lt"/>
                <a:ea typeface="Times New Roman" panose="02020603050405020304" pitchFamily="18" charset="0"/>
              </a:rPr>
              <a:t>ngữ</a:t>
            </a:r>
            <a:r>
              <a:rPr lang="en-US" sz="2800" b="1" dirty="0">
                <a:latin typeface="+mj-lt"/>
                <a:ea typeface="Times New Roman" panose="02020603050405020304" pitchFamily="18" charset="0"/>
              </a:rPr>
              <a:t> </a:t>
            </a:r>
            <a:r>
              <a:rPr lang="en-US" sz="2800" b="1" dirty="0" err="1">
                <a:latin typeface="+mj-lt"/>
                <a:ea typeface="Times New Roman" panose="02020603050405020304" pitchFamily="18" charset="0"/>
              </a:rPr>
              <a:t>truy</a:t>
            </a:r>
            <a:r>
              <a:rPr lang="en-US" sz="2800" b="1" dirty="0">
                <a:latin typeface="+mj-lt"/>
                <a:ea typeface="Times New Roman" panose="02020603050405020304" pitchFamily="18" charset="0"/>
              </a:rPr>
              <a:t> </a:t>
            </a:r>
            <a:r>
              <a:rPr lang="en-US" sz="2800" b="1" dirty="0" err="1">
                <a:latin typeface="+mj-lt"/>
                <a:ea typeface="Times New Roman" panose="02020603050405020304" pitchFamily="18" charset="0"/>
              </a:rPr>
              <a:t>vấn</a:t>
            </a:r>
            <a:r>
              <a:rPr lang="en-US" sz="2800" b="1" dirty="0">
                <a:latin typeface="+mj-lt"/>
                <a:ea typeface="Times New Roman" panose="02020603050405020304" pitchFamily="18" charset="0"/>
              </a:rPr>
              <a:t> SQL </a:t>
            </a:r>
            <a:r>
              <a:rPr lang="en-US" sz="2800" b="1" dirty="0" err="1">
                <a:latin typeface="+mj-lt"/>
                <a:ea typeface="Times New Roman" panose="02020603050405020304" pitchFamily="18" charset="0"/>
              </a:rPr>
              <a:t>như</a:t>
            </a:r>
            <a:r>
              <a:rPr lang="en-US" sz="2800" b="1" dirty="0">
                <a:latin typeface="+mj-lt"/>
                <a:ea typeface="Times New Roman" panose="02020603050405020304" pitchFamily="18" charset="0"/>
              </a:rPr>
              <a:t> </a:t>
            </a:r>
            <a:r>
              <a:rPr lang="en-US" sz="2800" b="1" dirty="0" err="1">
                <a:latin typeface="+mj-lt"/>
                <a:ea typeface="Times New Roman" panose="02020603050405020304" pitchFamily="18" charset="0"/>
              </a:rPr>
              <a:t>sau</a:t>
            </a:r>
            <a:r>
              <a:rPr lang="en-US" sz="2800" b="1" dirty="0">
                <a:latin typeface="+mj-lt"/>
                <a:ea typeface="Times New Roman" panose="02020603050405020304" pitchFamily="18" charset="0"/>
              </a:rPr>
              <a:t>:</a:t>
            </a:r>
            <a:endParaRPr lang="en-US" sz="3600" b="1" dirty="0">
              <a:latin typeface="+mj-lt"/>
              <a:ea typeface="Times New Roman" panose="02020603050405020304" pitchFamily="18" charset="0"/>
            </a:endParaRPr>
          </a:p>
          <a:p>
            <a:pPr algn="just" fontAlgn="base">
              <a:spcBef>
                <a:spcPts val="600"/>
              </a:spcBef>
              <a:spcAft>
                <a:spcPts val="600"/>
              </a:spcAft>
            </a:pPr>
            <a:r>
              <a:rPr lang="en-US" sz="2800" dirty="0">
                <a:latin typeface="Courier" pitchFamily="2" charset="0"/>
                <a:ea typeface="Times New Roman" panose="02020603050405020304" pitchFamily="18" charset="0"/>
                <a:cs typeface="Calibri" panose="020F0502020204030204" pitchFamily="34" charset="0"/>
              </a:rPr>
              <a:t>SELECT </a:t>
            </a:r>
            <a:r>
              <a:rPr lang="en-US" sz="2800" dirty="0" smtClean="0">
                <a:latin typeface="Courier" pitchFamily="2" charset="0"/>
                <a:ea typeface="Times New Roman" panose="02020603050405020304" pitchFamily="18" charset="0"/>
                <a:cs typeface="Calibri" panose="020F0502020204030204" pitchFamily="34" charset="0"/>
              </a:rPr>
              <a:t>TENSACH</a:t>
            </a:r>
            <a:endParaRPr lang="en-US" sz="3600" dirty="0">
              <a:latin typeface="Courier" pitchFamily="2" charset="0"/>
              <a:ea typeface="Times New Roman" panose="02020603050405020304" pitchFamily="18" charset="0"/>
              <a:cs typeface="Calibri" panose="020F0502020204030204" pitchFamily="34" charset="0"/>
            </a:endParaRPr>
          </a:p>
          <a:p>
            <a:pPr algn="just" fontAlgn="base">
              <a:spcBef>
                <a:spcPts val="600"/>
              </a:spcBef>
              <a:spcAft>
                <a:spcPts val="600"/>
              </a:spcAft>
            </a:pPr>
            <a:r>
              <a:rPr lang="en-US" sz="2800" dirty="0">
                <a:latin typeface="Courier" pitchFamily="2" charset="0"/>
                <a:ea typeface="Times New Roman" panose="02020603050405020304" pitchFamily="18" charset="0"/>
                <a:cs typeface="Calibri" panose="020F0502020204030204" pitchFamily="34" charset="0"/>
              </a:rPr>
              <a:t>FROM </a:t>
            </a:r>
            <a:r>
              <a:rPr lang="en-US" sz="2800" dirty="0" smtClean="0">
                <a:latin typeface="Courier" pitchFamily="2" charset="0"/>
                <a:ea typeface="Times New Roman" panose="02020603050405020304" pitchFamily="18" charset="0"/>
                <a:cs typeface="Calibri" panose="020F0502020204030204" pitchFamily="34" charset="0"/>
              </a:rPr>
              <a:t>SACH, DOCGIA, MUONSACH</a:t>
            </a:r>
            <a:endParaRPr lang="en-US" sz="3600" dirty="0">
              <a:latin typeface="Courier" pitchFamily="2" charset="0"/>
              <a:ea typeface="Times New Roman" panose="02020603050405020304" pitchFamily="18" charset="0"/>
              <a:cs typeface="Calibri" panose="020F0502020204030204" pitchFamily="34" charset="0"/>
            </a:endParaRPr>
          </a:p>
          <a:p>
            <a:pPr algn="just" fontAlgn="base">
              <a:spcBef>
                <a:spcPts val="600"/>
              </a:spcBef>
              <a:spcAft>
                <a:spcPts val="600"/>
              </a:spcAft>
            </a:pPr>
            <a:r>
              <a:rPr lang="en-US" sz="2800" dirty="0">
                <a:latin typeface="Courier" pitchFamily="2" charset="0"/>
                <a:ea typeface="Times New Roman" panose="02020603050405020304" pitchFamily="18" charset="0"/>
                <a:cs typeface="Calibri" panose="020F0502020204030204" pitchFamily="34" charset="0"/>
              </a:rPr>
              <a:t>WHERE </a:t>
            </a:r>
            <a:r>
              <a:rPr lang="en-US" sz="2800" dirty="0" smtClean="0">
                <a:latin typeface="Courier" pitchFamily="2" charset="0"/>
                <a:ea typeface="Times New Roman" panose="02020603050405020304" pitchFamily="18" charset="0"/>
                <a:cs typeface="Calibri" panose="020F0502020204030204" pitchFamily="34" charset="0"/>
              </a:rPr>
              <a:t>SACH.MASACH</a:t>
            </a:r>
            <a:r>
              <a:rPr lang="en-US" sz="2800" dirty="0">
                <a:latin typeface="Courier" pitchFamily="2" charset="0"/>
                <a:ea typeface="Times New Roman" panose="02020603050405020304" pitchFamily="18" charset="0"/>
                <a:cs typeface="Calibri" panose="020F0502020204030204" pitchFamily="34" charset="0"/>
              </a:rPr>
              <a:t> = </a:t>
            </a:r>
            <a:r>
              <a:rPr lang="en-US" sz="2800" dirty="0" smtClean="0">
                <a:latin typeface="Courier" pitchFamily="2" charset="0"/>
                <a:ea typeface="Times New Roman" panose="02020603050405020304" pitchFamily="18" charset="0"/>
                <a:cs typeface="Calibri" panose="020F0502020204030204" pitchFamily="34" charset="0"/>
              </a:rPr>
              <a:t>MUONSACH.MASACH</a:t>
            </a:r>
            <a:r>
              <a:rPr lang="en-US" sz="2800" dirty="0">
                <a:latin typeface="Courier" pitchFamily="2" charset="0"/>
                <a:ea typeface="Times New Roman" panose="02020603050405020304" pitchFamily="18" charset="0"/>
                <a:cs typeface="Calibri" panose="020F0502020204030204" pitchFamily="34" charset="0"/>
              </a:rPr>
              <a:t> AND</a:t>
            </a:r>
            <a:endParaRPr lang="en-US" sz="3600" dirty="0">
              <a:latin typeface="Courier" pitchFamily="2" charset="0"/>
              <a:ea typeface="Times New Roman" panose="02020603050405020304" pitchFamily="18" charset="0"/>
              <a:cs typeface="Calibri" panose="020F0502020204030204" pitchFamily="34" charset="0"/>
            </a:endParaRPr>
          </a:p>
          <a:p>
            <a:pPr algn="just" fontAlgn="base">
              <a:spcBef>
                <a:spcPts val="600"/>
              </a:spcBef>
              <a:spcAft>
                <a:spcPts val="600"/>
              </a:spcAft>
            </a:pPr>
            <a:r>
              <a:rPr lang="en-US" sz="2800" dirty="0" smtClean="0">
                <a:latin typeface="Courier" pitchFamily="2" charset="0"/>
                <a:ea typeface="Times New Roman" panose="02020603050405020304" pitchFamily="18" charset="0"/>
                <a:cs typeface="Calibri" panose="020F0502020204030204" pitchFamily="34" charset="0"/>
              </a:rPr>
              <a:t>DOCGIA.SOTHE</a:t>
            </a:r>
            <a:r>
              <a:rPr lang="en-US" sz="2800" dirty="0">
                <a:latin typeface="Courier" pitchFamily="2" charset="0"/>
                <a:ea typeface="Times New Roman" panose="02020603050405020304" pitchFamily="18" charset="0"/>
                <a:cs typeface="Calibri" panose="020F0502020204030204" pitchFamily="34" charset="0"/>
              </a:rPr>
              <a:t> = </a:t>
            </a:r>
            <a:r>
              <a:rPr lang="en-US" sz="2800" dirty="0" smtClean="0">
                <a:latin typeface="Courier" pitchFamily="2" charset="0"/>
                <a:ea typeface="Times New Roman" panose="02020603050405020304" pitchFamily="18" charset="0"/>
                <a:cs typeface="Calibri" panose="020F0502020204030204" pitchFamily="34" charset="0"/>
              </a:rPr>
              <a:t>MUONSACH.SOTHE</a:t>
            </a:r>
            <a:r>
              <a:rPr lang="en-US" sz="2800" dirty="0">
                <a:latin typeface="Courier" pitchFamily="2" charset="0"/>
                <a:ea typeface="Times New Roman" panose="02020603050405020304" pitchFamily="18" charset="0"/>
                <a:cs typeface="Calibri" panose="020F0502020204030204" pitchFamily="34" charset="0"/>
              </a:rPr>
              <a:t> </a:t>
            </a:r>
            <a:r>
              <a:rPr lang="en-US" sz="2800" dirty="0" smtClean="0">
                <a:latin typeface="Courier" pitchFamily="2" charset="0"/>
                <a:ea typeface="Times New Roman" panose="02020603050405020304" pitchFamily="18" charset="0"/>
                <a:cs typeface="Calibri" panose="020F0502020204030204" pitchFamily="34" charset="0"/>
              </a:rPr>
              <a:t>AND</a:t>
            </a:r>
            <a:endParaRPr lang="en-US" sz="3600" dirty="0">
              <a:latin typeface="Courier" pitchFamily="2" charset="0"/>
              <a:ea typeface="Times New Roman" panose="02020603050405020304" pitchFamily="18" charset="0"/>
              <a:cs typeface="Calibri" panose="020F0502020204030204" pitchFamily="34" charset="0"/>
            </a:endParaRPr>
          </a:p>
          <a:p>
            <a:pPr algn="just" fontAlgn="base">
              <a:spcBef>
                <a:spcPts val="600"/>
              </a:spcBef>
              <a:spcAft>
                <a:spcPts val="600"/>
              </a:spcAft>
            </a:pPr>
            <a:r>
              <a:rPr lang="en-US" sz="2800" dirty="0" smtClean="0">
                <a:latin typeface="Courier" pitchFamily="2" charset="0"/>
                <a:ea typeface="Times New Roman" panose="02020603050405020304" pitchFamily="18" charset="0"/>
                <a:cs typeface="Calibri" panose="020F0502020204030204" pitchFamily="34" charset="0"/>
              </a:rPr>
              <a:t>MUONSACH.NGAYMUON </a:t>
            </a:r>
            <a:r>
              <a:rPr lang="en-US" sz="2800" dirty="0">
                <a:latin typeface="Courier" pitchFamily="2" charset="0"/>
                <a:ea typeface="Times New Roman" panose="02020603050405020304" pitchFamily="18" charset="0"/>
                <a:cs typeface="Calibri" panose="020F0502020204030204" pitchFamily="34" charset="0"/>
              </a:rPr>
              <a:t>&lt;</a:t>
            </a:r>
            <a:r>
              <a:rPr lang="en-US" sz="2800" dirty="0" smtClean="0">
                <a:latin typeface="Courier" pitchFamily="2" charset="0"/>
                <a:ea typeface="Times New Roman" panose="02020603050405020304" pitchFamily="18" charset="0"/>
                <a:cs typeface="Calibri" panose="020F0502020204030204" pitchFamily="34" charset="0"/>
              </a:rPr>
              <a:t> ’27/03/2012’</a:t>
            </a:r>
            <a:endParaRPr lang="en-US" sz="3600" dirty="0">
              <a:latin typeface="Courier" pitchFamily="2" charset="0"/>
              <a:ea typeface="Times New Roman" panose="02020603050405020304" pitchFamily="18" charset="0"/>
              <a:cs typeface="Calibri" panose="020F0502020204030204" pitchFamily="34" charset="0"/>
            </a:endParaRPr>
          </a:p>
          <a:p>
            <a:pPr algn="just" fontAlgn="base">
              <a:spcBef>
                <a:spcPts val="600"/>
              </a:spcBef>
              <a:spcAft>
                <a:spcPts val="600"/>
              </a:spcAft>
            </a:pPr>
            <a:r>
              <a:rPr lang="en-US" sz="2800" b="1" dirty="0" err="1">
                <a:latin typeface="+mj-lt"/>
                <a:ea typeface="Times New Roman" panose="02020603050405020304" pitchFamily="18" charset="0"/>
              </a:rPr>
              <a:t>Hãy</a:t>
            </a:r>
            <a:r>
              <a:rPr lang="en-US" sz="2800" b="1" dirty="0">
                <a:latin typeface="+mj-lt"/>
                <a:ea typeface="Times New Roman" panose="02020603050405020304" pitchFamily="18" charset="0"/>
              </a:rPr>
              <a:t> </a:t>
            </a:r>
            <a:r>
              <a:rPr lang="en-US" sz="2800" b="1" dirty="0" err="1">
                <a:latin typeface="+mj-lt"/>
                <a:ea typeface="Times New Roman" panose="02020603050405020304" pitchFamily="18" charset="0"/>
              </a:rPr>
              <a:t>tối</a:t>
            </a:r>
            <a:r>
              <a:rPr lang="en-US" sz="2800" b="1" dirty="0">
                <a:latin typeface="+mj-lt"/>
                <a:ea typeface="Times New Roman" panose="02020603050405020304" pitchFamily="18" charset="0"/>
              </a:rPr>
              <a:t> </a:t>
            </a:r>
            <a:r>
              <a:rPr lang="en-US" sz="2800" b="1" dirty="0" err="1">
                <a:latin typeface="+mj-lt"/>
                <a:ea typeface="Times New Roman" panose="02020603050405020304" pitchFamily="18" charset="0"/>
              </a:rPr>
              <a:t>ưu</a:t>
            </a:r>
            <a:r>
              <a:rPr lang="en-US" sz="2800" b="1" dirty="0">
                <a:latin typeface="+mj-lt"/>
                <a:ea typeface="Times New Roman" panose="02020603050405020304" pitchFamily="18" charset="0"/>
              </a:rPr>
              <a:t> </a:t>
            </a:r>
            <a:r>
              <a:rPr lang="en-US" sz="2800" b="1" dirty="0" err="1">
                <a:latin typeface="+mj-lt"/>
                <a:ea typeface="Times New Roman" panose="02020603050405020304" pitchFamily="18" charset="0"/>
              </a:rPr>
              <a:t>hóa</a:t>
            </a:r>
            <a:r>
              <a:rPr lang="en-US" sz="2800" b="1" dirty="0">
                <a:latin typeface="+mj-lt"/>
                <a:ea typeface="Times New Roman" panose="02020603050405020304" pitchFamily="18" charset="0"/>
              </a:rPr>
              <a:t> </a:t>
            </a:r>
            <a:r>
              <a:rPr lang="en-US" sz="2800" b="1" dirty="0" err="1">
                <a:latin typeface="+mj-lt"/>
                <a:ea typeface="Times New Roman" panose="02020603050405020304" pitchFamily="18" charset="0"/>
              </a:rPr>
              <a:t>câu</a:t>
            </a:r>
            <a:r>
              <a:rPr lang="en-US" sz="2800" b="1" dirty="0">
                <a:latin typeface="+mj-lt"/>
                <a:ea typeface="Times New Roman" panose="02020603050405020304" pitchFamily="18" charset="0"/>
              </a:rPr>
              <a:t> </a:t>
            </a:r>
            <a:r>
              <a:rPr lang="en-US" sz="2800" b="1" dirty="0" err="1">
                <a:latin typeface="+mj-lt"/>
                <a:ea typeface="Times New Roman" panose="02020603050405020304" pitchFamily="18" charset="0"/>
              </a:rPr>
              <a:t>truy</a:t>
            </a:r>
            <a:r>
              <a:rPr lang="en-US" sz="2800" b="1" dirty="0">
                <a:latin typeface="+mj-lt"/>
                <a:ea typeface="Times New Roman" panose="02020603050405020304" pitchFamily="18" charset="0"/>
              </a:rPr>
              <a:t> </a:t>
            </a:r>
            <a:r>
              <a:rPr lang="en-US" sz="2800" b="1" dirty="0" err="1">
                <a:latin typeface="+mj-lt"/>
                <a:ea typeface="Times New Roman" panose="02020603050405020304" pitchFamily="18" charset="0"/>
              </a:rPr>
              <a:t>vấn</a:t>
            </a:r>
            <a:r>
              <a:rPr lang="en-US" sz="2800" b="1" dirty="0">
                <a:latin typeface="+mj-lt"/>
                <a:ea typeface="Times New Roman" panose="02020603050405020304" pitchFamily="18" charset="0"/>
              </a:rPr>
              <a:t> </a:t>
            </a:r>
            <a:r>
              <a:rPr lang="en-US" sz="2800" b="1" dirty="0" err="1">
                <a:latin typeface="+mj-lt"/>
                <a:ea typeface="Times New Roman" panose="02020603050405020304" pitchFamily="18" charset="0"/>
              </a:rPr>
              <a:t>trên</a:t>
            </a:r>
            <a:r>
              <a:rPr lang="en-US" sz="2800" b="1" dirty="0">
                <a:latin typeface="+mj-lt"/>
                <a:ea typeface="Times New Roman" panose="02020603050405020304" pitchFamily="18" charset="0"/>
              </a:rPr>
              <a:t>?</a:t>
            </a:r>
            <a:endParaRPr lang="en-US" sz="2800" b="1" dirty="0">
              <a:latin typeface="+mj-lt"/>
            </a:endParaRPr>
          </a:p>
        </p:txBody>
      </p:sp>
      <p:sp>
        <p:nvSpPr>
          <p:cNvPr id="9" name="矩形 83">
            <a:extLst>
              <a:ext uri="{FF2B5EF4-FFF2-40B4-BE49-F238E27FC236}">
                <a16:creationId xmlns:a16="http://schemas.microsoft.com/office/drawing/2014/main" id="{E086C4B6-82AD-3F4B-99AF-C24EC70D5F85}"/>
              </a:ext>
            </a:extLst>
          </p:cNvPr>
          <p:cNvSpPr/>
          <p:nvPr/>
        </p:nvSpPr>
        <p:spPr>
          <a:xfrm>
            <a:off x="1632025" y="120364"/>
            <a:ext cx="10421363" cy="769441"/>
          </a:xfrm>
          <a:prstGeom prst="rect">
            <a:avLst/>
          </a:prstGeom>
        </p:spPr>
        <p:txBody>
          <a:bodyPr wrap="square">
            <a:spAutoFit/>
            <a:scene3d>
              <a:camera prst="orthographicFront"/>
              <a:lightRig rig="threePt" dir="t"/>
            </a:scene3d>
            <a:sp3d contourW="12700"/>
          </a:bodyPr>
          <a:lstStyle/>
          <a:p>
            <a:r>
              <a:rPr lang="en-US" sz="4400" b="1" dirty="0">
                <a:solidFill>
                  <a:srgbClr val="FF0000"/>
                </a:solidFill>
              </a:rPr>
              <a:t>5. </a:t>
            </a:r>
            <a:r>
              <a:rPr lang="en-US" sz="4400" b="1" dirty="0" err="1">
                <a:solidFill>
                  <a:srgbClr val="FF0000"/>
                </a:solidFill>
              </a:rPr>
              <a:t>Thuật</a:t>
            </a:r>
            <a:r>
              <a:rPr lang="en-US" sz="4400" b="1" dirty="0">
                <a:solidFill>
                  <a:srgbClr val="FF0000"/>
                </a:solidFill>
              </a:rPr>
              <a:t> </a:t>
            </a:r>
            <a:r>
              <a:rPr lang="en-US" sz="4400" b="1" dirty="0" err="1">
                <a:solidFill>
                  <a:srgbClr val="FF0000"/>
                </a:solidFill>
              </a:rPr>
              <a:t>toán</a:t>
            </a:r>
            <a:endParaRPr lang="en-US" sz="4400" b="1" dirty="0">
              <a:solidFill>
                <a:srgbClr val="FF0000"/>
              </a:solidFill>
            </a:endParaRPr>
          </a:p>
        </p:txBody>
      </p:sp>
    </p:spTree>
    <p:extLst>
      <p:ext uri="{BB962C8B-B14F-4D97-AF65-F5344CB8AC3E}">
        <p14:creationId xmlns:p14="http://schemas.microsoft.com/office/powerpoint/2010/main" val="283376144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33667" y="138402"/>
            <a:ext cx="6761351" cy="6175424"/>
          </a:xfrm>
          <a:prstGeom prst="rect">
            <a:avLst/>
          </a:prstGeom>
        </p:spPr>
      </p:pic>
      <p:sp>
        <p:nvSpPr>
          <p:cNvPr id="4" name="TextBox 3"/>
          <p:cNvSpPr txBox="1"/>
          <p:nvPr/>
        </p:nvSpPr>
        <p:spPr>
          <a:xfrm>
            <a:off x="400344" y="1628775"/>
            <a:ext cx="4328932" cy="830997"/>
          </a:xfrm>
          <a:prstGeom prst="rect">
            <a:avLst/>
          </a:prstGeom>
          <a:noFill/>
        </p:spPr>
        <p:txBody>
          <a:bodyPr wrap="square" rtlCol="0">
            <a:spAutoFit/>
          </a:bodyPr>
          <a:lstStyle/>
          <a:p>
            <a:pPr algn="ctr"/>
            <a:r>
              <a:rPr lang="en-US" sz="2400" b="1" dirty="0" err="1">
                <a:solidFill>
                  <a:srgbClr val="00B050"/>
                </a:solidFill>
              </a:rPr>
              <a:t>Biểu</a:t>
            </a:r>
            <a:r>
              <a:rPr lang="en-US" sz="2400" b="1" dirty="0">
                <a:solidFill>
                  <a:srgbClr val="00B050"/>
                </a:solidFill>
              </a:rPr>
              <a:t> </a:t>
            </a:r>
            <a:r>
              <a:rPr lang="en-US" sz="2400" b="1" dirty="0" err="1">
                <a:solidFill>
                  <a:srgbClr val="00B050"/>
                </a:solidFill>
              </a:rPr>
              <a:t>diễn</a:t>
            </a:r>
            <a:r>
              <a:rPr lang="en-US" sz="2400" b="1" dirty="0">
                <a:solidFill>
                  <a:srgbClr val="00B050"/>
                </a:solidFill>
              </a:rPr>
              <a:t> </a:t>
            </a:r>
            <a:r>
              <a:rPr lang="en-US" sz="2400" b="1" dirty="0" err="1">
                <a:solidFill>
                  <a:srgbClr val="00B050"/>
                </a:solidFill>
              </a:rPr>
              <a:t>cây</a:t>
            </a:r>
            <a:r>
              <a:rPr lang="en-US" sz="2400" b="1" dirty="0">
                <a:solidFill>
                  <a:srgbClr val="00B050"/>
                </a:solidFill>
              </a:rPr>
              <a:t> </a:t>
            </a:r>
            <a:r>
              <a:rPr lang="en-US" sz="2400" b="1" dirty="0" err="1">
                <a:solidFill>
                  <a:srgbClr val="00B050"/>
                </a:solidFill>
              </a:rPr>
              <a:t>của</a:t>
            </a:r>
            <a:r>
              <a:rPr lang="en-US" sz="2400" b="1" dirty="0">
                <a:solidFill>
                  <a:srgbClr val="00B050"/>
                </a:solidFill>
              </a:rPr>
              <a:t> </a:t>
            </a:r>
            <a:r>
              <a:rPr lang="en-US" sz="2400" b="1" dirty="0" err="1">
                <a:solidFill>
                  <a:srgbClr val="00B050"/>
                </a:solidFill>
              </a:rPr>
              <a:t>biểu</a:t>
            </a:r>
            <a:r>
              <a:rPr lang="en-US" sz="2400" b="1" dirty="0">
                <a:solidFill>
                  <a:srgbClr val="00B050"/>
                </a:solidFill>
              </a:rPr>
              <a:t> </a:t>
            </a:r>
            <a:r>
              <a:rPr lang="en-US" sz="2400" b="1" dirty="0" err="1">
                <a:solidFill>
                  <a:srgbClr val="00B050"/>
                </a:solidFill>
              </a:rPr>
              <a:t>thức</a:t>
            </a:r>
            <a:r>
              <a:rPr lang="en-US" sz="2400" b="1" dirty="0">
                <a:solidFill>
                  <a:srgbClr val="00B050"/>
                </a:solidFill>
              </a:rPr>
              <a:t> </a:t>
            </a:r>
            <a:r>
              <a:rPr lang="en-US" sz="2400" b="1" dirty="0" err="1">
                <a:solidFill>
                  <a:srgbClr val="00B050"/>
                </a:solidFill>
              </a:rPr>
              <a:t>quan</a:t>
            </a:r>
            <a:r>
              <a:rPr lang="en-US" sz="2400" b="1" dirty="0">
                <a:solidFill>
                  <a:srgbClr val="00B050"/>
                </a:solidFill>
              </a:rPr>
              <a:t> </a:t>
            </a:r>
            <a:r>
              <a:rPr lang="en-US" sz="2400" b="1" dirty="0" err="1">
                <a:solidFill>
                  <a:srgbClr val="00B050"/>
                </a:solidFill>
              </a:rPr>
              <a:t>hệ</a:t>
            </a:r>
            <a:endParaRPr lang="en-US" sz="2400" b="1" dirty="0">
              <a:solidFill>
                <a:srgbClr val="00B050"/>
              </a:solidFill>
            </a:endParaRPr>
          </a:p>
        </p:txBody>
      </p:sp>
      <p:pic>
        <p:nvPicPr>
          <p:cNvPr id="9" name="Picture 8"/>
          <p:cNvPicPr>
            <a:picLocks noChangeAspect="1"/>
          </p:cNvPicPr>
          <p:nvPr/>
        </p:nvPicPr>
        <p:blipFill>
          <a:blip r:embed="rId3"/>
          <a:stretch>
            <a:fillRect/>
          </a:stretch>
        </p:blipFill>
        <p:spPr>
          <a:xfrm>
            <a:off x="5471247" y="1024226"/>
            <a:ext cx="2400309" cy="257176"/>
          </a:xfrm>
          <a:prstGeom prst="rect">
            <a:avLst/>
          </a:prstGeom>
          <a:ln w="9525">
            <a:solidFill>
              <a:srgbClr val="C00000"/>
            </a:solidFill>
          </a:ln>
        </p:spPr>
      </p:pic>
      <p:cxnSp>
        <p:nvCxnSpPr>
          <p:cNvPr id="5" name="Straight Connector 4"/>
          <p:cNvCxnSpPr/>
          <p:nvPr/>
        </p:nvCxnSpPr>
        <p:spPr>
          <a:xfrm flipH="1">
            <a:off x="4986338" y="1514475"/>
            <a:ext cx="3843337" cy="6429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986338" y="1628775"/>
            <a:ext cx="4214812" cy="71437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矩形 44"/>
          <p:cNvSpPr/>
          <p:nvPr/>
        </p:nvSpPr>
        <p:spPr>
          <a:xfrm>
            <a:off x="434286" y="2704811"/>
            <a:ext cx="4597185" cy="2185214"/>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base">
              <a:spcBef>
                <a:spcPts val="600"/>
              </a:spcBef>
              <a:spcAft>
                <a:spcPts val="600"/>
              </a:spcAft>
            </a:pPr>
            <a:r>
              <a:rPr lang="en-US" sz="1600" b="1" dirty="0" smtClean="0">
                <a:latin typeface="Courier" pitchFamily="2" charset="0"/>
                <a:ea typeface="Times New Roman" panose="02020603050405020304" pitchFamily="18" charset="0"/>
                <a:cs typeface="Calibri" panose="020F0502020204030204" pitchFamily="34" charset="0"/>
              </a:rPr>
              <a:t>SELECT TENSACH</a:t>
            </a:r>
            <a:endParaRPr lang="en-US" sz="2000" b="1" dirty="0">
              <a:latin typeface="Courier" pitchFamily="2" charset="0"/>
              <a:ea typeface="Times New Roman" panose="02020603050405020304" pitchFamily="18" charset="0"/>
              <a:cs typeface="Calibri" panose="020F0502020204030204" pitchFamily="34" charset="0"/>
            </a:endParaRPr>
          </a:p>
          <a:p>
            <a:pPr algn="just" fontAlgn="base">
              <a:spcBef>
                <a:spcPts val="600"/>
              </a:spcBef>
              <a:spcAft>
                <a:spcPts val="600"/>
              </a:spcAft>
            </a:pPr>
            <a:r>
              <a:rPr lang="en-US" sz="1600" b="1" dirty="0">
                <a:latin typeface="Courier" pitchFamily="2" charset="0"/>
                <a:ea typeface="Times New Roman" panose="02020603050405020304" pitchFamily="18" charset="0"/>
                <a:cs typeface="Calibri" panose="020F0502020204030204" pitchFamily="34" charset="0"/>
              </a:rPr>
              <a:t>FROM </a:t>
            </a:r>
            <a:r>
              <a:rPr lang="en-US" sz="1600" b="1" dirty="0" smtClean="0">
                <a:latin typeface="Courier" pitchFamily="2" charset="0"/>
                <a:ea typeface="Times New Roman" panose="02020603050405020304" pitchFamily="18" charset="0"/>
                <a:cs typeface="Calibri" panose="020F0502020204030204" pitchFamily="34" charset="0"/>
              </a:rPr>
              <a:t>SACH, DOCGIA, MUONSACH</a:t>
            </a:r>
            <a:endParaRPr lang="en-US" sz="2000" b="1" dirty="0">
              <a:latin typeface="Courier" pitchFamily="2" charset="0"/>
              <a:ea typeface="Times New Roman" panose="02020603050405020304" pitchFamily="18" charset="0"/>
              <a:cs typeface="Calibri" panose="020F0502020204030204" pitchFamily="34" charset="0"/>
            </a:endParaRPr>
          </a:p>
          <a:p>
            <a:pPr algn="just" fontAlgn="base">
              <a:spcBef>
                <a:spcPts val="600"/>
              </a:spcBef>
              <a:spcAft>
                <a:spcPts val="600"/>
              </a:spcAft>
            </a:pPr>
            <a:r>
              <a:rPr lang="en-US" sz="1600" b="1" dirty="0">
                <a:latin typeface="Courier" pitchFamily="2" charset="0"/>
                <a:ea typeface="Times New Roman" panose="02020603050405020304" pitchFamily="18" charset="0"/>
                <a:cs typeface="Calibri" panose="020F0502020204030204" pitchFamily="34" charset="0"/>
              </a:rPr>
              <a:t>WHERE </a:t>
            </a:r>
            <a:r>
              <a:rPr lang="en-US" sz="1600" b="1" dirty="0" smtClean="0">
                <a:latin typeface="Courier" pitchFamily="2" charset="0"/>
                <a:ea typeface="Times New Roman" panose="02020603050405020304" pitchFamily="18" charset="0"/>
                <a:cs typeface="Calibri" panose="020F0502020204030204" pitchFamily="34" charset="0"/>
              </a:rPr>
              <a:t>SACH.MASACH</a:t>
            </a:r>
            <a:r>
              <a:rPr lang="en-US" sz="1600" b="1" dirty="0">
                <a:latin typeface="Courier" pitchFamily="2" charset="0"/>
                <a:ea typeface="Times New Roman" panose="02020603050405020304" pitchFamily="18" charset="0"/>
                <a:cs typeface="Calibri" panose="020F0502020204030204" pitchFamily="34" charset="0"/>
              </a:rPr>
              <a:t> = </a:t>
            </a:r>
            <a:r>
              <a:rPr lang="en-US" sz="1600" b="1" dirty="0" smtClean="0">
                <a:latin typeface="Courier" pitchFamily="2" charset="0"/>
                <a:ea typeface="Times New Roman" panose="02020603050405020304" pitchFamily="18" charset="0"/>
                <a:cs typeface="Calibri" panose="020F0502020204030204" pitchFamily="34" charset="0"/>
              </a:rPr>
              <a:t>MUONSACH.MASACH</a:t>
            </a:r>
            <a:r>
              <a:rPr lang="en-US" sz="1600" b="1" dirty="0">
                <a:latin typeface="Courier" pitchFamily="2" charset="0"/>
                <a:ea typeface="Times New Roman" panose="02020603050405020304" pitchFamily="18" charset="0"/>
                <a:cs typeface="Calibri" panose="020F0502020204030204" pitchFamily="34" charset="0"/>
              </a:rPr>
              <a:t> AND</a:t>
            </a:r>
            <a:endParaRPr lang="en-US" sz="2000" b="1" dirty="0">
              <a:latin typeface="Courier" pitchFamily="2" charset="0"/>
              <a:ea typeface="Times New Roman" panose="02020603050405020304" pitchFamily="18" charset="0"/>
              <a:cs typeface="Calibri" panose="020F0502020204030204" pitchFamily="34" charset="0"/>
            </a:endParaRPr>
          </a:p>
          <a:p>
            <a:pPr algn="just" fontAlgn="base">
              <a:spcBef>
                <a:spcPts val="600"/>
              </a:spcBef>
              <a:spcAft>
                <a:spcPts val="600"/>
              </a:spcAft>
            </a:pPr>
            <a:r>
              <a:rPr lang="en-US" sz="1600" b="1" dirty="0" smtClean="0">
                <a:latin typeface="Courier" pitchFamily="2" charset="0"/>
                <a:ea typeface="Times New Roman" panose="02020603050405020304" pitchFamily="18" charset="0"/>
                <a:cs typeface="Calibri" panose="020F0502020204030204" pitchFamily="34" charset="0"/>
              </a:rPr>
              <a:t>DOCGIA.SOTHE</a:t>
            </a:r>
            <a:r>
              <a:rPr lang="en-US" sz="1600" b="1" dirty="0">
                <a:latin typeface="Courier" pitchFamily="2" charset="0"/>
                <a:ea typeface="Times New Roman" panose="02020603050405020304" pitchFamily="18" charset="0"/>
                <a:cs typeface="Calibri" panose="020F0502020204030204" pitchFamily="34" charset="0"/>
              </a:rPr>
              <a:t> = </a:t>
            </a:r>
            <a:r>
              <a:rPr lang="en-US" sz="1600" b="1" dirty="0" smtClean="0">
                <a:latin typeface="Courier" pitchFamily="2" charset="0"/>
                <a:ea typeface="Times New Roman" panose="02020603050405020304" pitchFamily="18" charset="0"/>
                <a:cs typeface="Calibri" panose="020F0502020204030204" pitchFamily="34" charset="0"/>
              </a:rPr>
              <a:t>MUONSACH.SOTHE</a:t>
            </a:r>
            <a:r>
              <a:rPr lang="en-US" sz="1600" b="1" dirty="0">
                <a:latin typeface="Courier" pitchFamily="2" charset="0"/>
                <a:ea typeface="Times New Roman" panose="02020603050405020304" pitchFamily="18" charset="0"/>
                <a:cs typeface="Calibri" panose="020F0502020204030204" pitchFamily="34" charset="0"/>
              </a:rPr>
              <a:t> </a:t>
            </a:r>
            <a:r>
              <a:rPr lang="en-US" sz="1600" b="1" dirty="0" smtClean="0">
                <a:latin typeface="Courier" pitchFamily="2" charset="0"/>
                <a:ea typeface="Times New Roman" panose="02020603050405020304" pitchFamily="18" charset="0"/>
                <a:cs typeface="Calibri" panose="020F0502020204030204" pitchFamily="34" charset="0"/>
              </a:rPr>
              <a:t>AND</a:t>
            </a:r>
            <a:endParaRPr lang="en-US" sz="2000" b="1" dirty="0">
              <a:latin typeface="Courier" pitchFamily="2" charset="0"/>
              <a:ea typeface="Times New Roman" panose="02020603050405020304" pitchFamily="18" charset="0"/>
              <a:cs typeface="Calibri" panose="020F0502020204030204" pitchFamily="34" charset="0"/>
            </a:endParaRPr>
          </a:p>
          <a:p>
            <a:pPr algn="just" fontAlgn="base">
              <a:spcBef>
                <a:spcPts val="600"/>
              </a:spcBef>
              <a:spcAft>
                <a:spcPts val="600"/>
              </a:spcAft>
            </a:pPr>
            <a:r>
              <a:rPr lang="en-US" sz="1600" b="1" dirty="0" smtClean="0">
                <a:latin typeface="Courier" pitchFamily="2" charset="0"/>
                <a:ea typeface="Times New Roman" panose="02020603050405020304" pitchFamily="18" charset="0"/>
                <a:cs typeface="Calibri" panose="020F0502020204030204" pitchFamily="34" charset="0"/>
              </a:rPr>
              <a:t>MUONSACH.NGAYMUON </a:t>
            </a:r>
            <a:r>
              <a:rPr lang="en-US" sz="1600" b="1" dirty="0">
                <a:latin typeface="Courier" pitchFamily="2" charset="0"/>
                <a:ea typeface="Times New Roman" panose="02020603050405020304" pitchFamily="18" charset="0"/>
                <a:cs typeface="Calibri" panose="020F0502020204030204" pitchFamily="34" charset="0"/>
              </a:rPr>
              <a:t>&lt;</a:t>
            </a:r>
            <a:r>
              <a:rPr lang="en-US" sz="1600" b="1" dirty="0" smtClean="0">
                <a:latin typeface="Courier" pitchFamily="2" charset="0"/>
                <a:ea typeface="Times New Roman" panose="02020603050405020304" pitchFamily="18" charset="0"/>
                <a:cs typeface="Calibri" panose="020F0502020204030204" pitchFamily="34" charset="0"/>
              </a:rPr>
              <a:t> ’27/03/2012’</a:t>
            </a:r>
            <a:endParaRPr lang="en-US" sz="2000" b="1" dirty="0">
              <a:latin typeface="Courier" pitchFamily="2"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34610106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81336" y="262516"/>
            <a:ext cx="6783620" cy="6074883"/>
          </a:xfrm>
          <a:prstGeom prst="rect">
            <a:avLst/>
          </a:prstGeom>
        </p:spPr>
      </p:pic>
      <p:sp>
        <p:nvSpPr>
          <p:cNvPr id="4" name="Rectangle 3"/>
          <p:cNvSpPr/>
          <p:nvPr/>
        </p:nvSpPr>
        <p:spPr>
          <a:xfrm>
            <a:off x="516344" y="2496986"/>
            <a:ext cx="3643479" cy="830997"/>
          </a:xfrm>
          <a:prstGeom prst="rect">
            <a:avLst/>
          </a:prstGeom>
        </p:spPr>
        <p:txBody>
          <a:bodyPr wrap="square">
            <a:spAutoFit/>
          </a:bodyPr>
          <a:lstStyle/>
          <a:p>
            <a:r>
              <a:rPr lang="en-US" sz="2400" b="1" dirty="0" err="1">
                <a:solidFill>
                  <a:srgbClr val="00B050"/>
                </a:solidFill>
              </a:rPr>
              <a:t>Cây</a:t>
            </a:r>
            <a:r>
              <a:rPr lang="en-US" sz="2400" b="1" dirty="0">
                <a:solidFill>
                  <a:srgbClr val="00B050"/>
                </a:solidFill>
              </a:rPr>
              <a:t> </a:t>
            </a:r>
            <a:r>
              <a:rPr lang="en-US" sz="2400" b="1" dirty="0" err="1">
                <a:solidFill>
                  <a:srgbClr val="00B050"/>
                </a:solidFill>
              </a:rPr>
              <a:t>với</a:t>
            </a:r>
            <a:r>
              <a:rPr lang="en-US" sz="2400" b="1" dirty="0">
                <a:solidFill>
                  <a:srgbClr val="00B050"/>
                </a:solidFill>
              </a:rPr>
              <a:t> </a:t>
            </a:r>
            <a:r>
              <a:rPr lang="en-US" sz="2400" b="1" dirty="0" err="1">
                <a:solidFill>
                  <a:srgbClr val="00B050"/>
                </a:solidFill>
              </a:rPr>
              <a:t>tổ</a:t>
            </a:r>
            <a:r>
              <a:rPr lang="en-US" sz="2400" b="1" dirty="0">
                <a:solidFill>
                  <a:srgbClr val="00B050"/>
                </a:solidFill>
              </a:rPr>
              <a:t> </a:t>
            </a:r>
            <a:r>
              <a:rPr lang="en-US" sz="2400" b="1" dirty="0" err="1">
                <a:solidFill>
                  <a:srgbClr val="00B050"/>
                </a:solidFill>
              </a:rPr>
              <a:t>hợp</a:t>
            </a:r>
            <a:r>
              <a:rPr lang="en-US" sz="2400" b="1" dirty="0">
                <a:solidFill>
                  <a:srgbClr val="00B050"/>
                </a:solidFill>
              </a:rPr>
              <a:t> </a:t>
            </a:r>
            <a:r>
              <a:rPr lang="en-US" sz="2400" b="1" dirty="0" err="1">
                <a:solidFill>
                  <a:srgbClr val="00B050"/>
                </a:solidFill>
              </a:rPr>
              <a:t>phép</a:t>
            </a:r>
            <a:r>
              <a:rPr lang="en-US" sz="2400" b="1" dirty="0">
                <a:solidFill>
                  <a:srgbClr val="00B050"/>
                </a:solidFill>
              </a:rPr>
              <a:t> </a:t>
            </a:r>
            <a:r>
              <a:rPr lang="en-US" sz="2400" b="1" dirty="0" err="1">
                <a:solidFill>
                  <a:srgbClr val="00B050"/>
                </a:solidFill>
              </a:rPr>
              <a:t>chọn</a:t>
            </a:r>
            <a:r>
              <a:rPr lang="en-US" sz="2400" b="1" dirty="0">
                <a:solidFill>
                  <a:srgbClr val="00B050"/>
                </a:solidFill>
              </a:rPr>
              <a:t> </a:t>
            </a:r>
            <a:r>
              <a:rPr lang="en-US" sz="2400" b="1" dirty="0" err="1">
                <a:solidFill>
                  <a:srgbClr val="00B050"/>
                </a:solidFill>
              </a:rPr>
              <a:t>và</a:t>
            </a:r>
            <a:r>
              <a:rPr lang="en-US" sz="2400" b="1" dirty="0">
                <a:solidFill>
                  <a:srgbClr val="00B050"/>
                </a:solidFill>
              </a:rPr>
              <a:t> </a:t>
            </a:r>
            <a:r>
              <a:rPr lang="en-US" sz="2400" b="1" dirty="0" err="1">
                <a:solidFill>
                  <a:srgbClr val="00B050"/>
                </a:solidFill>
              </a:rPr>
              <a:t>phép</a:t>
            </a:r>
            <a:r>
              <a:rPr lang="en-US" sz="2400" b="1" dirty="0">
                <a:solidFill>
                  <a:srgbClr val="00B050"/>
                </a:solidFill>
              </a:rPr>
              <a:t> </a:t>
            </a:r>
            <a:r>
              <a:rPr lang="en-US" sz="2400" b="1" dirty="0" err="1">
                <a:solidFill>
                  <a:srgbClr val="00B050"/>
                </a:solidFill>
              </a:rPr>
              <a:t>chiếu</a:t>
            </a:r>
            <a:r>
              <a:rPr lang="en-US" sz="2400" b="1" dirty="0">
                <a:solidFill>
                  <a:srgbClr val="00B050"/>
                </a:solidFill>
              </a:rPr>
              <a:t> </a:t>
            </a:r>
          </a:p>
        </p:txBody>
      </p:sp>
      <p:sp>
        <p:nvSpPr>
          <p:cNvPr id="3" name="TextBox 2"/>
          <p:cNvSpPr txBox="1"/>
          <p:nvPr/>
        </p:nvSpPr>
        <p:spPr>
          <a:xfrm>
            <a:off x="5386388" y="2930626"/>
            <a:ext cx="261610" cy="369332"/>
          </a:xfrm>
          <a:prstGeom prst="rect">
            <a:avLst/>
          </a:prstGeom>
          <a:noFill/>
        </p:spPr>
        <p:txBody>
          <a:bodyPr wrap="none" rtlCol="0">
            <a:spAutoFit/>
          </a:bodyPr>
          <a:lstStyle/>
          <a:p>
            <a:r>
              <a:rPr lang="en-US" b="1" dirty="0" smtClean="0"/>
              <a:t>:</a:t>
            </a:r>
            <a:endParaRPr lang="en-US" b="1" dirty="0"/>
          </a:p>
        </p:txBody>
      </p:sp>
      <p:sp>
        <p:nvSpPr>
          <p:cNvPr id="5" name="Rectangle 4"/>
          <p:cNvSpPr/>
          <p:nvPr/>
        </p:nvSpPr>
        <p:spPr>
          <a:xfrm>
            <a:off x="3985985" y="262516"/>
            <a:ext cx="733326" cy="461665"/>
          </a:xfrm>
          <a:prstGeom prst="rect">
            <a:avLst/>
          </a:prstGeom>
        </p:spPr>
        <p:txBody>
          <a:bodyPr wrap="square">
            <a:spAutoFit/>
          </a:bodyPr>
          <a:lstStyle/>
          <a:p>
            <a:r>
              <a:rPr lang="en-US" sz="2400" b="1" dirty="0" smtClean="0">
                <a:solidFill>
                  <a:srgbClr val="C00000"/>
                </a:solidFill>
              </a:rPr>
              <a:t>(2)</a:t>
            </a:r>
            <a:endParaRPr lang="en-US" sz="2400" b="1" dirty="0">
              <a:solidFill>
                <a:srgbClr val="C00000"/>
              </a:solidFill>
            </a:endParaRPr>
          </a:p>
        </p:txBody>
      </p:sp>
      <p:cxnSp>
        <p:nvCxnSpPr>
          <p:cNvPr id="7" name="Straight Arrow Connector 6"/>
          <p:cNvCxnSpPr/>
          <p:nvPr/>
        </p:nvCxnSpPr>
        <p:spPr>
          <a:xfrm>
            <a:off x="4719311" y="493348"/>
            <a:ext cx="29146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961312" y="3287281"/>
            <a:ext cx="733326" cy="461665"/>
          </a:xfrm>
          <a:prstGeom prst="rect">
            <a:avLst/>
          </a:prstGeom>
        </p:spPr>
        <p:txBody>
          <a:bodyPr wrap="square">
            <a:spAutoFit/>
          </a:bodyPr>
          <a:lstStyle/>
          <a:p>
            <a:r>
              <a:rPr lang="en-US" sz="2400" b="1" dirty="0" smtClean="0">
                <a:solidFill>
                  <a:srgbClr val="C00000"/>
                </a:solidFill>
              </a:rPr>
              <a:t>(1)</a:t>
            </a:r>
            <a:endParaRPr lang="en-US" sz="2400" b="1" dirty="0">
              <a:solidFill>
                <a:srgbClr val="C00000"/>
              </a:solidFill>
            </a:endParaRPr>
          </a:p>
        </p:txBody>
      </p:sp>
      <p:cxnSp>
        <p:nvCxnSpPr>
          <p:cNvPr id="10" name="Straight Arrow Connector 9"/>
          <p:cNvCxnSpPr/>
          <p:nvPr/>
        </p:nvCxnSpPr>
        <p:spPr>
          <a:xfrm flipV="1">
            <a:off x="4490976" y="1514476"/>
            <a:ext cx="2281299" cy="20036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3" idx="1"/>
          </p:cNvCxnSpPr>
          <p:nvPr/>
        </p:nvCxnSpPr>
        <p:spPr>
          <a:xfrm flipV="1">
            <a:off x="4490976" y="3115292"/>
            <a:ext cx="895412" cy="4028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490976" y="3518113"/>
            <a:ext cx="1140649" cy="11681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202868"/>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35392" y="126412"/>
            <a:ext cx="6547635" cy="6234547"/>
          </a:xfrm>
          <a:prstGeom prst="rect">
            <a:avLst/>
          </a:prstGeom>
        </p:spPr>
      </p:pic>
      <p:sp>
        <p:nvSpPr>
          <p:cNvPr id="4" name="TextBox 3"/>
          <p:cNvSpPr txBox="1"/>
          <p:nvPr/>
        </p:nvSpPr>
        <p:spPr>
          <a:xfrm>
            <a:off x="408973" y="2598003"/>
            <a:ext cx="4240550" cy="830997"/>
          </a:xfrm>
          <a:prstGeom prst="rect">
            <a:avLst/>
          </a:prstGeom>
          <a:noFill/>
        </p:spPr>
        <p:txBody>
          <a:bodyPr wrap="square" rtlCol="0">
            <a:spAutoFit/>
          </a:bodyPr>
          <a:lstStyle/>
          <a:p>
            <a:pPr algn="ctr"/>
            <a:r>
              <a:rPr lang="en-US" sz="2400" b="1" dirty="0" err="1">
                <a:solidFill>
                  <a:srgbClr val="00B050"/>
                </a:solidFill>
              </a:rPr>
              <a:t>Cây</a:t>
            </a:r>
            <a:r>
              <a:rPr lang="en-US" sz="2400" b="1" dirty="0">
                <a:solidFill>
                  <a:srgbClr val="00B050"/>
                </a:solidFill>
              </a:rPr>
              <a:t> </a:t>
            </a:r>
            <a:r>
              <a:rPr lang="en-US" sz="2400" b="1" dirty="0" err="1">
                <a:solidFill>
                  <a:srgbClr val="00B050"/>
                </a:solidFill>
              </a:rPr>
              <a:t>kết</a:t>
            </a:r>
            <a:r>
              <a:rPr lang="en-US" sz="2400" b="1" dirty="0">
                <a:solidFill>
                  <a:srgbClr val="00B050"/>
                </a:solidFill>
              </a:rPr>
              <a:t> </a:t>
            </a:r>
            <a:r>
              <a:rPr lang="en-US" sz="2400" b="1" dirty="0" err="1">
                <a:solidFill>
                  <a:srgbClr val="00B050"/>
                </a:solidFill>
              </a:rPr>
              <a:t>quả</a:t>
            </a:r>
            <a:r>
              <a:rPr lang="en-US" sz="2400" b="1" dirty="0">
                <a:solidFill>
                  <a:srgbClr val="00B050"/>
                </a:solidFill>
              </a:rPr>
              <a:t> </a:t>
            </a:r>
            <a:r>
              <a:rPr lang="en-US" sz="2400" b="1" dirty="0" err="1">
                <a:solidFill>
                  <a:srgbClr val="00B050"/>
                </a:solidFill>
              </a:rPr>
              <a:t>biểu</a:t>
            </a:r>
            <a:r>
              <a:rPr lang="en-US" sz="2400" b="1" dirty="0">
                <a:solidFill>
                  <a:srgbClr val="00B050"/>
                </a:solidFill>
              </a:rPr>
              <a:t> </a:t>
            </a:r>
            <a:r>
              <a:rPr lang="en-US" sz="2400" b="1" dirty="0" err="1">
                <a:solidFill>
                  <a:srgbClr val="00B050"/>
                </a:solidFill>
              </a:rPr>
              <a:t>diễn</a:t>
            </a:r>
            <a:r>
              <a:rPr lang="en-US" sz="2400" b="1" dirty="0">
                <a:solidFill>
                  <a:srgbClr val="00B050"/>
                </a:solidFill>
              </a:rPr>
              <a:t> </a:t>
            </a:r>
            <a:r>
              <a:rPr lang="en-US" sz="2400" b="1" dirty="0" err="1">
                <a:solidFill>
                  <a:srgbClr val="00B050"/>
                </a:solidFill>
              </a:rPr>
              <a:t>việc</a:t>
            </a:r>
            <a:r>
              <a:rPr lang="en-US" sz="2400" b="1" dirty="0">
                <a:solidFill>
                  <a:srgbClr val="00B050"/>
                </a:solidFill>
              </a:rPr>
              <a:t> </a:t>
            </a:r>
            <a:r>
              <a:rPr lang="en-US" sz="2400" b="1" dirty="0" err="1">
                <a:solidFill>
                  <a:srgbClr val="00B050"/>
                </a:solidFill>
              </a:rPr>
              <a:t>phân</a:t>
            </a:r>
            <a:r>
              <a:rPr lang="en-US" sz="2400" b="1" dirty="0">
                <a:solidFill>
                  <a:srgbClr val="00B050"/>
                </a:solidFill>
              </a:rPr>
              <a:t> </a:t>
            </a:r>
            <a:r>
              <a:rPr lang="en-US" sz="2400" b="1" dirty="0" err="1">
                <a:solidFill>
                  <a:srgbClr val="00B050"/>
                </a:solidFill>
              </a:rPr>
              <a:t>nhóm</a:t>
            </a:r>
            <a:r>
              <a:rPr lang="en-US" sz="2400" b="1" dirty="0">
                <a:solidFill>
                  <a:srgbClr val="00B050"/>
                </a:solidFill>
              </a:rPr>
              <a:t> </a:t>
            </a:r>
            <a:r>
              <a:rPr lang="en-US" sz="2400" b="1" dirty="0" err="1">
                <a:solidFill>
                  <a:srgbClr val="00B050"/>
                </a:solidFill>
              </a:rPr>
              <a:t>các</a:t>
            </a:r>
            <a:r>
              <a:rPr lang="en-US" sz="2400" b="1" dirty="0">
                <a:solidFill>
                  <a:srgbClr val="00B050"/>
                </a:solidFill>
              </a:rPr>
              <a:t> </a:t>
            </a:r>
            <a:r>
              <a:rPr lang="en-US" sz="2400" b="1" dirty="0" err="1">
                <a:solidFill>
                  <a:srgbClr val="00B050"/>
                </a:solidFill>
              </a:rPr>
              <a:t>biểu</a:t>
            </a:r>
            <a:r>
              <a:rPr lang="en-US" sz="2400" b="1" dirty="0">
                <a:solidFill>
                  <a:srgbClr val="00B050"/>
                </a:solidFill>
              </a:rPr>
              <a:t> </a:t>
            </a:r>
            <a:r>
              <a:rPr lang="en-US" sz="2400" b="1" dirty="0" err="1">
                <a:solidFill>
                  <a:srgbClr val="00B050"/>
                </a:solidFill>
              </a:rPr>
              <a:t>thức</a:t>
            </a:r>
            <a:endParaRPr lang="en-US" sz="2400" b="1" dirty="0">
              <a:solidFill>
                <a:srgbClr val="00B050"/>
              </a:solidFill>
            </a:endParaRPr>
          </a:p>
        </p:txBody>
      </p:sp>
      <p:sp>
        <p:nvSpPr>
          <p:cNvPr id="3" name="Freeform 2"/>
          <p:cNvSpPr/>
          <p:nvPr/>
        </p:nvSpPr>
        <p:spPr>
          <a:xfrm>
            <a:off x="6213163" y="1371600"/>
            <a:ext cx="2945125" cy="1243013"/>
          </a:xfrm>
          <a:custGeom>
            <a:avLst/>
            <a:gdLst>
              <a:gd name="connsiteX0" fmla="*/ 44762 w 2945125"/>
              <a:gd name="connsiteY0" fmla="*/ 1243013 h 1243013"/>
              <a:gd name="connsiteX1" fmla="*/ 159062 w 2945125"/>
              <a:gd name="connsiteY1" fmla="*/ 528638 h 1243013"/>
              <a:gd name="connsiteX2" fmla="*/ 1344925 w 2945125"/>
              <a:gd name="connsiteY2" fmla="*/ 471488 h 1243013"/>
              <a:gd name="connsiteX3" fmla="*/ 2187887 w 2945125"/>
              <a:gd name="connsiteY3" fmla="*/ 500063 h 1243013"/>
              <a:gd name="connsiteX4" fmla="*/ 2945125 w 2945125"/>
              <a:gd name="connsiteY4" fmla="*/ 0 h 124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5125" h="1243013">
                <a:moveTo>
                  <a:pt x="44762" y="1243013"/>
                </a:moveTo>
                <a:cubicBezTo>
                  <a:pt x="-6435" y="950119"/>
                  <a:pt x="-57632" y="657226"/>
                  <a:pt x="159062" y="528638"/>
                </a:cubicBezTo>
                <a:cubicBezTo>
                  <a:pt x="375756" y="400050"/>
                  <a:pt x="1006788" y="476250"/>
                  <a:pt x="1344925" y="471488"/>
                </a:cubicBezTo>
                <a:cubicBezTo>
                  <a:pt x="1683062" y="466726"/>
                  <a:pt x="1921187" y="578644"/>
                  <a:pt x="2187887" y="500063"/>
                </a:cubicBezTo>
                <a:cubicBezTo>
                  <a:pt x="2454587" y="421482"/>
                  <a:pt x="2699856" y="210741"/>
                  <a:pt x="2945125"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7158038" y="1328738"/>
            <a:ext cx="1685925" cy="1328737"/>
          </a:xfrm>
          <a:custGeom>
            <a:avLst/>
            <a:gdLst>
              <a:gd name="connsiteX0" fmla="*/ 1685925 w 1685925"/>
              <a:gd name="connsiteY0" fmla="*/ 1328737 h 1328737"/>
              <a:gd name="connsiteX1" fmla="*/ 800100 w 1685925"/>
              <a:gd name="connsiteY1" fmla="*/ 928687 h 1328737"/>
              <a:gd name="connsiteX2" fmla="*/ 214312 w 1685925"/>
              <a:gd name="connsiteY2" fmla="*/ 885825 h 1328737"/>
              <a:gd name="connsiteX3" fmla="*/ 0 w 1685925"/>
              <a:gd name="connsiteY3" fmla="*/ 0 h 1328737"/>
            </a:gdLst>
            <a:ahLst/>
            <a:cxnLst>
              <a:cxn ang="0">
                <a:pos x="connsiteX0" y="connsiteY0"/>
              </a:cxn>
              <a:cxn ang="0">
                <a:pos x="connsiteX1" y="connsiteY1"/>
              </a:cxn>
              <a:cxn ang="0">
                <a:pos x="connsiteX2" y="connsiteY2"/>
              </a:cxn>
              <a:cxn ang="0">
                <a:pos x="connsiteX3" y="connsiteY3"/>
              </a:cxn>
            </a:cxnLst>
            <a:rect l="l" t="t" r="r" b="b"/>
            <a:pathLst>
              <a:path w="1685925" h="1328737">
                <a:moveTo>
                  <a:pt x="1685925" y="1328737"/>
                </a:moveTo>
                <a:cubicBezTo>
                  <a:pt x="1365647" y="1165621"/>
                  <a:pt x="1045369" y="1002506"/>
                  <a:pt x="800100" y="928687"/>
                </a:cubicBezTo>
                <a:cubicBezTo>
                  <a:pt x="554831" y="854868"/>
                  <a:pt x="347662" y="1040606"/>
                  <a:pt x="214312" y="885825"/>
                </a:cubicBezTo>
                <a:cubicBezTo>
                  <a:pt x="80962" y="731044"/>
                  <a:pt x="40481" y="365522"/>
                  <a:pt x="0"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8329613" y="500063"/>
            <a:ext cx="2980700" cy="2200275"/>
          </a:xfrm>
          <a:custGeom>
            <a:avLst/>
            <a:gdLst>
              <a:gd name="connsiteX0" fmla="*/ 2243137 w 2980700"/>
              <a:gd name="connsiteY0" fmla="*/ 2200275 h 2200275"/>
              <a:gd name="connsiteX1" fmla="*/ 2843212 w 2980700"/>
              <a:gd name="connsiteY1" fmla="*/ 1185862 h 2200275"/>
              <a:gd name="connsiteX2" fmla="*/ 2957512 w 2980700"/>
              <a:gd name="connsiteY2" fmla="*/ 614362 h 2200275"/>
              <a:gd name="connsiteX3" fmla="*/ 2500312 w 2980700"/>
              <a:gd name="connsiteY3" fmla="*/ 271462 h 2200275"/>
              <a:gd name="connsiteX4" fmla="*/ 885825 w 2980700"/>
              <a:gd name="connsiteY4" fmla="*/ 285750 h 2200275"/>
              <a:gd name="connsiteX5" fmla="*/ 0 w 2980700"/>
              <a:gd name="connsiteY5"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700" h="2200275">
                <a:moveTo>
                  <a:pt x="2243137" y="2200275"/>
                </a:moveTo>
                <a:cubicBezTo>
                  <a:pt x="2483643" y="1825228"/>
                  <a:pt x="2724150" y="1450181"/>
                  <a:pt x="2843212" y="1185862"/>
                </a:cubicBezTo>
                <a:cubicBezTo>
                  <a:pt x="2962274" y="921543"/>
                  <a:pt x="3014662" y="766762"/>
                  <a:pt x="2957512" y="614362"/>
                </a:cubicBezTo>
                <a:cubicBezTo>
                  <a:pt x="2900362" y="461962"/>
                  <a:pt x="2845593" y="326231"/>
                  <a:pt x="2500312" y="271462"/>
                </a:cubicBezTo>
                <a:cubicBezTo>
                  <a:pt x="2155031" y="216693"/>
                  <a:pt x="1302544" y="330994"/>
                  <a:pt x="885825" y="285750"/>
                </a:cubicBezTo>
                <a:cubicBezTo>
                  <a:pt x="469106" y="240506"/>
                  <a:pt x="234553" y="120253"/>
                  <a:pt x="0"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728462" y="3005850"/>
            <a:ext cx="957263" cy="8463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134708"/>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1"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873242" y="1235665"/>
            <a:ext cx="10538945" cy="3933384"/>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lvl="0" indent="-457200" algn="just" eaLnBrk="0" fontAlgn="base" hangingPunct="0">
              <a:spcBef>
                <a:spcPct val="20000"/>
              </a:spcBef>
              <a:spcAft>
                <a:spcPct val="0"/>
              </a:spcAft>
              <a:buClr>
                <a:srgbClr val="003366"/>
              </a:buClr>
              <a:buSzPct val="75000"/>
              <a:buFont typeface="Wingdings" panose="05000000000000000000" pitchFamily="2" charset="2"/>
              <a:buChar char="v"/>
            </a:pPr>
            <a:r>
              <a:rPr lang="vi-VN" sz="3200" b="1" dirty="0"/>
              <a:t>Mục đích: </a:t>
            </a:r>
            <a:endParaRPr lang="en-US" sz="3200" b="1" dirty="0"/>
          </a:p>
          <a:p>
            <a:pPr marL="863600" lvl="0" indent="-457200" algn="just" eaLnBrk="0" fontAlgn="base" hangingPunct="0">
              <a:spcBef>
                <a:spcPct val="20000"/>
              </a:spcBef>
              <a:spcAft>
                <a:spcPct val="0"/>
              </a:spcAft>
              <a:buClr>
                <a:srgbClr val="003366"/>
              </a:buClr>
              <a:buSzPct val="75000"/>
              <a:buFont typeface="Arial" panose="020B0604020202020204" pitchFamily="34" charset="0"/>
              <a:buChar char="•"/>
            </a:pPr>
            <a:r>
              <a:rPr lang="vi-VN" sz="3200" dirty="0"/>
              <a:t>Giảm thời gian xử lý câu hỏi, giảm khối lượng dữ liệu trung gian. </a:t>
            </a:r>
            <a:endParaRPr lang="en-US" sz="3200" dirty="0"/>
          </a:p>
          <a:p>
            <a:pPr marL="863600" lvl="0" indent="-457200" algn="just" eaLnBrk="0" fontAlgn="base" hangingPunct="0">
              <a:spcBef>
                <a:spcPct val="20000"/>
              </a:spcBef>
              <a:spcAft>
                <a:spcPct val="0"/>
              </a:spcAft>
              <a:buClr>
                <a:srgbClr val="003366"/>
              </a:buClr>
              <a:buSzPct val="75000"/>
              <a:buFont typeface="Arial" panose="020B0604020202020204" pitchFamily="34" charset="0"/>
              <a:buChar char="•"/>
            </a:pPr>
            <a:r>
              <a:rPr lang="vi-VN" sz="3200" dirty="0"/>
              <a:t>Kết hợp giữa các </a:t>
            </a:r>
            <a:r>
              <a:rPr lang="vi-VN" sz="3200" b="1" dirty="0"/>
              <a:t>phép tích</a:t>
            </a:r>
            <a:r>
              <a:rPr lang="vi-VN" sz="3200" dirty="0"/>
              <a:t>, </a:t>
            </a:r>
            <a:r>
              <a:rPr lang="vi-VN" sz="3200" b="1" dirty="0"/>
              <a:t>phép kết </a:t>
            </a:r>
            <a:r>
              <a:rPr lang="vi-VN" sz="3200" dirty="0"/>
              <a:t>với </a:t>
            </a:r>
            <a:r>
              <a:rPr lang="vi-VN" sz="3200" b="1" dirty="0"/>
              <a:t>phép chọn</a:t>
            </a:r>
            <a:r>
              <a:rPr lang="vi-VN" sz="3200" dirty="0"/>
              <a:t> với </a:t>
            </a:r>
            <a:r>
              <a:rPr lang="vi-VN" sz="3200" b="1" dirty="0"/>
              <a:t>phép chiếu</a:t>
            </a:r>
            <a:r>
              <a:rPr lang="vi-VN" sz="3200" dirty="0"/>
              <a:t>. </a:t>
            </a:r>
            <a:endParaRPr lang="en-US" sz="3200" dirty="0"/>
          </a:p>
          <a:p>
            <a:pPr marL="457200" lvl="0" indent="-457200" algn="just" eaLnBrk="0" fontAlgn="base" hangingPunct="0">
              <a:spcBef>
                <a:spcPct val="20000"/>
              </a:spcBef>
              <a:spcAft>
                <a:spcPct val="0"/>
              </a:spcAft>
              <a:buClr>
                <a:srgbClr val="003366"/>
              </a:buClr>
              <a:buSzPct val="75000"/>
              <a:buFont typeface="Wingdings" panose="05000000000000000000" pitchFamily="2" charset="2"/>
              <a:buChar char="v"/>
            </a:pPr>
            <a:r>
              <a:rPr lang="vi-VN" sz="3200" b="1" dirty="0"/>
              <a:t> Ví dụ: </a:t>
            </a:r>
            <a:endParaRPr lang="en-US" sz="3200" b="1" dirty="0"/>
          </a:p>
          <a:p>
            <a:pPr marL="457200" lvl="0" indent="-457200" algn="just" eaLnBrk="0" fontAlgn="base" hangingPunct="0">
              <a:spcBef>
                <a:spcPct val="20000"/>
              </a:spcBef>
              <a:spcAft>
                <a:spcPct val="0"/>
              </a:spcAft>
              <a:buClr>
                <a:srgbClr val="003366"/>
              </a:buClr>
              <a:buSzPct val="75000"/>
              <a:buFont typeface="Wingdings" panose="05000000000000000000" pitchFamily="2" charset="2"/>
              <a:buChar char="v"/>
            </a:pPr>
            <a:endParaRPr lang="en-US" altLang="en-US" sz="3200" kern="0" dirty="0"/>
          </a:p>
        </p:txBody>
      </p:sp>
      <p:sp>
        <p:nvSpPr>
          <p:cNvPr id="10" name="矩形 83">
            <a:extLst>
              <a:ext uri="{FF2B5EF4-FFF2-40B4-BE49-F238E27FC236}">
                <a16:creationId xmlns:a16="http://schemas.microsoft.com/office/drawing/2014/main" id="{16036F8C-060D-4C9C-9E5C-185723E8EBB1}"/>
              </a:ext>
            </a:extLst>
          </p:cNvPr>
          <p:cNvSpPr/>
          <p:nvPr/>
        </p:nvSpPr>
        <p:spPr>
          <a:xfrm>
            <a:off x="1632025" y="120364"/>
            <a:ext cx="10421363" cy="769441"/>
          </a:xfrm>
          <a:prstGeom prst="rect">
            <a:avLst/>
          </a:prstGeom>
        </p:spPr>
        <p:txBody>
          <a:bodyPr wrap="square">
            <a:spAutoFit/>
            <a:scene3d>
              <a:camera prst="orthographicFront"/>
              <a:lightRig rig="threePt" dir="t"/>
            </a:scene3d>
            <a:sp3d contourW="12700"/>
          </a:bodyPr>
          <a:lstStyle/>
          <a:p>
            <a:r>
              <a:rPr lang="en-US" sz="4400" b="1" dirty="0">
                <a:solidFill>
                  <a:srgbClr val="FF0000"/>
                </a:solidFill>
              </a:rPr>
              <a:t>1. </a:t>
            </a:r>
            <a:r>
              <a:rPr lang="en-US" sz="4400" b="1" dirty="0" err="1">
                <a:solidFill>
                  <a:srgbClr val="FF0000"/>
                </a:solidFill>
              </a:rPr>
              <a:t>Giới</a:t>
            </a:r>
            <a:r>
              <a:rPr lang="en-US" sz="4400" b="1" dirty="0">
                <a:solidFill>
                  <a:srgbClr val="FF0000"/>
                </a:solidFill>
              </a:rPr>
              <a:t> </a:t>
            </a:r>
            <a:r>
              <a:rPr lang="en-US" sz="4400" b="1" dirty="0" err="1">
                <a:solidFill>
                  <a:srgbClr val="FF0000"/>
                </a:solidFill>
              </a:rPr>
              <a:t>thiệu</a:t>
            </a:r>
            <a:endParaRPr lang="en-US" sz="4400" b="1" dirty="0">
              <a:solidFill>
                <a:srgbClr val="FF0000"/>
              </a:solidFill>
            </a:endParaRPr>
          </a:p>
        </p:txBody>
      </p:sp>
      <p:pic>
        <p:nvPicPr>
          <p:cNvPr id="2" name="Picture 1"/>
          <p:cNvPicPr>
            <a:picLocks noChangeAspect="1"/>
          </p:cNvPicPr>
          <p:nvPr/>
        </p:nvPicPr>
        <p:blipFill>
          <a:blip r:embed="rId3"/>
          <a:stretch>
            <a:fillRect/>
          </a:stretch>
        </p:blipFill>
        <p:spPr>
          <a:xfrm>
            <a:off x="3081804" y="4540705"/>
            <a:ext cx="5839151" cy="1482440"/>
          </a:xfrm>
          <a:prstGeom prst="rect">
            <a:avLst/>
          </a:prstGeom>
        </p:spPr>
      </p:pic>
    </p:spTree>
    <p:extLst>
      <p:ext uri="{BB962C8B-B14F-4D97-AF65-F5344CB8AC3E}">
        <p14:creationId xmlns:p14="http://schemas.microsoft.com/office/powerpoint/2010/main" val="2909268845"/>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883880" y="171449"/>
            <a:ext cx="5709633" cy="6515102"/>
          </a:xfrm>
          <a:prstGeom prst="rect">
            <a:avLst/>
          </a:prstGeom>
        </p:spPr>
      </p:pic>
      <p:sp>
        <p:nvSpPr>
          <p:cNvPr id="4" name="TextBox 3"/>
          <p:cNvSpPr txBox="1"/>
          <p:nvPr/>
        </p:nvSpPr>
        <p:spPr>
          <a:xfrm>
            <a:off x="408973" y="2598003"/>
            <a:ext cx="4240550" cy="830997"/>
          </a:xfrm>
          <a:prstGeom prst="rect">
            <a:avLst/>
          </a:prstGeom>
          <a:noFill/>
        </p:spPr>
        <p:txBody>
          <a:bodyPr wrap="square" rtlCol="0">
            <a:spAutoFit/>
          </a:bodyPr>
          <a:lstStyle/>
          <a:p>
            <a:pPr algn="ctr"/>
            <a:r>
              <a:rPr lang="en-US" sz="2400" b="1" dirty="0" err="1">
                <a:solidFill>
                  <a:srgbClr val="00B050"/>
                </a:solidFill>
              </a:rPr>
              <a:t>Cây</a:t>
            </a:r>
            <a:r>
              <a:rPr lang="en-US" sz="2400" b="1" dirty="0">
                <a:solidFill>
                  <a:srgbClr val="00B050"/>
                </a:solidFill>
              </a:rPr>
              <a:t> </a:t>
            </a:r>
            <a:r>
              <a:rPr lang="en-US" sz="2400" b="1" dirty="0" err="1">
                <a:solidFill>
                  <a:srgbClr val="00B050"/>
                </a:solidFill>
              </a:rPr>
              <a:t>kết</a:t>
            </a:r>
            <a:r>
              <a:rPr lang="en-US" sz="2400" b="1" dirty="0">
                <a:solidFill>
                  <a:srgbClr val="00B050"/>
                </a:solidFill>
              </a:rPr>
              <a:t> </a:t>
            </a:r>
            <a:r>
              <a:rPr lang="en-US" sz="2400" b="1" dirty="0" err="1">
                <a:solidFill>
                  <a:srgbClr val="00B050"/>
                </a:solidFill>
              </a:rPr>
              <a:t>quả</a:t>
            </a:r>
            <a:r>
              <a:rPr lang="en-US" sz="2400" b="1" dirty="0">
                <a:solidFill>
                  <a:srgbClr val="00B050"/>
                </a:solidFill>
              </a:rPr>
              <a:t> </a:t>
            </a:r>
            <a:r>
              <a:rPr lang="en-US" sz="2400" b="1" dirty="0" err="1">
                <a:solidFill>
                  <a:srgbClr val="00B050"/>
                </a:solidFill>
              </a:rPr>
              <a:t>biểu</a:t>
            </a:r>
            <a:r>
              <a:rPr lang="en-US" sz="2400" b="1" dirty="0">
                <a:solidFill>
                  <a:srgbClr val="00B050"/>
                </a:solidFill>
              </a:rPr>
              <a:t> </a:t>
            </a:r>
            <a:r>
              <a:rPr lang="en-US" sz="2400" b="1" dirty="0" err="1">
                <a:solidFill>
                  <a:srgbClr val="00B050"/>
                </a:solidFill>
              </a:rPr>
              <a:t>diễn</a:t>
            </a:r>
            <a:r>
              <a:rPr lang="en-US" sz="2400" b="1" dirty="0">
                <a:solidFill>
                  <a:srgbClr val="00B050"/>
                </a:solidFill>
              </a:rPr>
              <a:t> </a:t>
            </a:r>
            <a:r>
              <a:rPr lang="en-US" sz="2400" b="1" dirty="0" err="1">
                <a:solidFill>
                  <a:srgbClr val="00B050"/>
                </a:solidFill>
              </a:rPr>
              <a:t>việc</a:t>
            </a:r>
            <a:r>
              <a:rPr lang="en-US" sz="2400" b="1" dirty="0">
                <a:solidFill>
                  <a:srgbClr val="00B050"/>
                </a:solidFill>
              </a:rPr>
              <a:t> </a:t>
            </a:r>
            <a:r>
              <a:rPr lang="en-US" sz="2400" b="1" dirty="0" err="1">
                <a:solidFill>
                  <a:srgbClr val="00B050"/>
                </a:solidFill>
              </a:rPr>
              <a:t>phân</a:t>
            </a:r>
            <a:r>
              <a:rPr lang="en-US" sz="2400" b="1" dirty="0">
                <a:solidFill>
                  <a:srgbClr val="00B050"/>
                </a:solidFill>
              </a:rPr>
              <a:t> </a:t>
            </a:r>
            <a:r>
              <a:rPr lang="en-US" sz="2400" b="1" dirty="0" err="1">
                <a:solidFill>
                  <a:srgbClr val="00B050"/>
                </a:solidFill>
              </a:rPr>
              <a:t>nhóm</a:t>
            </a:r>
            <a:r>
              <a:rPr lang="en-US" sz="2400" b="1" dirty="0">
                <a:solidFill>
                  <a:srgbClr val="00B050"/>
                </a:solidFill>
              </a:rPr>
              <a:t> </a:t>
            </a:r>
            <a:r>
              <a:rPr lang="en-US" sz="2400" b="1" dirty="0" err="1">
                <a:solidFill>
                  <a:srgbClr val="00B050"/>
                </a:solidFill>
              </a:rPr>
              <a:t>các</a:t>
            </a:r>
            <a:r>
              <a:rPr lang="en-US" sz="2400" b="1" dirty="0">
                <a:solidFill>
                  <a:srgbClr val="00B050"/>
                </a:solidFill>
              </a:rPr>
              <a:t> </a:t>
            </a:r>
            <a:r>
              <a:rPr lang="en-US" sz="2400" b="1" dirty="0" err="1">
                <a:solidFill>
                  <a:srgbClr val="00B050"/>
                </a:solidFill>
              </a:rPr>
              <a:t>biểu</a:t>
            </a:r>
            <a:r>
              <a:rPr lang="en-US" sz="2400" b="1" dirty="0">
                <a:solidFill>
                  <a:srgbClr val="00B050"/>
                </a:solidFill>
              </a:rPr>
              <a:t> </a:t>
            </a:r>
            <a:r>
              <a:rPr lang="en-US" sz="2400" b="1" dirty="0" err="1">
                <a:solidFill>
                  <a:srgbClr val="00B050"/>
                </a:solidFill>
              </a:rPr>
              <a:t>thức</a:t>
            </a:r>
            <a:endParaRPr lang="en-US" sz="2400" b="1" dirty="0">
              <a:solidFill>
                <a:srgbClr val="00B050"/>
              </a:solidFill>
            </a:endParaRPr>
          </a:p>
        </p:txBody>
      </p:sp>
      <p:sp>
        <p:nvSpPr>
          <p:cNvPr id="3" name="Freeform 2"/>
          <p:cNvSpPr/>
          <p:nvPr/>
        </p:nvSpPr>
        <p:spPr>
          <a:xfrm>
            <a:off x="7034984" y="1185863"/>
            <a:ext cx="2945125" cy="1243013"/>
          </a:xfrm>
          <a:custGeom>
            <a:avLst/>
            <a:gdLst>
              <a:gd name="connsiteX0" fmla="*/ 44762 w 2945125"/>
              <a:gd name="connsiteY0" fmla="*/ 1243013 h 1243013"/>
              <a:gd name="connsiteX1" fmla="*/ 159062 w 2945125"/>
              <a:gd name="connsiteY1" fmla="*/ 528638 h 1243013"/>
              <a:gd name="connsiteX2" fmla="*/ 1344925 w 2945125"/>
              <a:gd name="connsiteY2" fmla="*/ 471488 h 1243013"/>
              <a:gd name="connsiteX3" fmla="*/ 2187887 w 2945125"/>
              <a:gd name="connsiteY3" fmla="*/ 500063 h 1243013"/>
              <a:gd name="connsiteX4" fmla="*/ 2945125 w 2945125"/>
              <a:gd name="connsiteY4" fmla="*/ 0 h 124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5125" h="1243013">
                <a:moveTo>
                  <a:pt x="44762" y="1243013"/>
                </a:moveTo>
                <a:cubicBezTo>
                  <a:pt x="-6435" y="950119"/>
                  <a:pt x="-57632" y="657226"/>
                  <a:pt x="159062" y="528638"/>
                </a:cubicBezTo>
                <a:cubicBezTo>
                  <a:pt x="375756" y="400050"/>
                  <a:pt x="1006788" y="476250"/>
                  <a:pt x="1344925" y="471488"/>
                </a:cubicBezTo>
                <a:cubicBezTo>
                  <a:pt x="1683062" y="466726"/>
                  <a:pt x="1921187" y="578644"/>
                  <a:pt x="2187887" y="500063"/>
                </a:cubicBezTo>
                <a:cubicBezTo>
                  <a:pt x="2454587" y="421482"/>
                  <a:pt x="2699856" y="210741"/>
                  <a:pt x="2945125"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8000999" y="1193007"/>
            <a:ext cx="1685925" cy="1235869"/>
          </a:xfrm>
          <a:custGeom>
            <a:avLst/>
            <a:gdLst>
              <a:gd name="connsiteX0" fmla="*/ 1685925 w 1685925"/>
              <a:gd name="connsiteY0" fmla="*/ 1328737 h 1328737"/>
              <a:gd name="connsiteX1" fmla="*/ 800100 w 1685925"/>
              <a:gd name="connsiteY1" fmla="*/ 928687 h 1328737"/>
              <a:gd name="connsiteX2" fmla="*/ 214312 w 1685925"/>
              <a:gd name="connsiteY2" fmla="*/ 885825 h 1328737"/>
              <a:gd name="connsiteX3" fmla="*/ 0 w 1685925"/>
              <a:gd name="connsiteY3" fmla="*/ 0 h 1328737"/>
            </a:gdLst>
            <a:ahLst/>
            <a:cxnLst>
              <a:cxn ang="0">
                <a:pos x="connsiteX0" y="connsiteY0"/>
              </a:cxn>
              <a:cxn ang="0">
                <a:pos x="connsiteX1" y="connsiteY1"/>
              </a:cxn>
              <a:cxn ang="0">
                <a:pos x="connsiteX2" y="connsiteY2"/>
              </a:cxn>
              <a:cxn ang="0">
                <a:pos x="connsiteX3" y="connsiteY3"/>
              </a:cxn>
            </a:cxnLst>
            <a:rect l="l" t="t" r="r" b="b"/>
            <a:pathLst>
              <a:path w="1685925" h="1328737">
                <a:moveTo>
                  <a:pt x="1685925" y="1328737"/>
                </a:moveTo>
                <a:cubicBezTo>
                  <a:pt x="1365647" y="1165621"/>
                  <a:pt x="1045369" y="1002506"/>
                  <a:pt x="800100" y="928687"/>
                </a:cubicBezTo>
                <a:cubicBezTo>
                  <a:pt x="554831" y="854868"/>
                  <a:pt x="347662" y="1040606"/>
                  <a:pt x="214312" y="885825"/>
                </a:cubicBezTo>
                <a:cubicBezTo>
                  <a:pt x="80962" y="731044"/>
                  <a:pt x="40481" y="365522"/>
                  <a:pt x="0"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8612813" y="557214"/>
            <a:ext cx="2980700" cy="1871662"/>
          </a:xfrm>
          <a:custGeom>
            <a:avLst/>
            <a:gdLst>
              <a:gd name="connsiteX0" fmla="*/ 2243137 w 2980700"/>
              <a:gd name="connsiteY0" fmla="*/ 2200275 h 2200275"/>
              <a:gd name="connsiteX1" fmla="*/ 2843212 w 2980700"/>
              <a:gd name="connsiteY1" fmla="*/ 1185862 h 2200275"/>
              <a:gd name="connsiteX2" fmla="*/ 2957512 w 2980700"/>
              <a:gd name="connsiteY2" fmla="*/ 614362 h 2200275"/>
              <a:gd name="connsiteX3" fmla="*/ 2500312 w 2980700"/>
              <a:gd name="connsiteY3" fmla="*/ 271462 h 2200275"/>
              <a:gd name="connsiteX4" fmla="*/ 885825 w 2980700"/>
              <a:gd name="connsiteY4" fmla="*/ 285750 h 2200275"/>
              <a:gd name="connsiteX5" fmla="*/ 0 w 2980700"/>
              <a:gd name="connsiteY5"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700" h="2200275">
                <a:moveTo>
                  <a:pt x="2243137" y="2200275"/>
                </a:moveTo>
                <a:cubicBezTo>
                  <a:pt x="2483643" y="1825228"/>
                  <a:pt x="2724150" y="1450181"/>
                  <a:pt x="2843212" y="1185862"/>
                </a:cubicBezTo>
                <a:cubicBezTo>
                  <a:pt x="2962274" y="921543"/>
                  <a:pt x="3014662" y="766762"/>
                  <a:pt x="2957512" y="614362"/>
                </a:cubicBezTo>
                <a:cubicBezTo>
                  <a:pt x="2900362" y="461962"/>
                  <a:pt x="2845593" y="326231"/>
                  <a:pt x="2500312" y="271462"/>
                </a:cubicBezTo>
                <a:cubicBezTo>
                  <a:pt x="2155031" y="216693"/>
                  <a:pt x="1302544" y="330994"/>
                  <a:pt x="885825" y="285750"/>
                </a:cubicBezTo>
                <a:cubicBezTo>
                  <a:pt x="469106" y="240506"/>
                  <a:pt x="234553" y="120253"/>
                  <a:pt x="0"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200775" y="3057525"/>
            <a:ext cx="2886075" cy="37147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2610820"/>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883880" y="171449"/>
            <a:ext cx="5709633" cy="6515102"/>
          </a:xfrm>
          <a:prstGeom prst="rect">
            <a:avLst/>
          </a:prstGeom>
        </p:spPr>
      </p:pic>
      <p:sp>
        <p:nvSpPr>
          <p:cNvPr id="4" name="TextBox 3"/>
          <p:cNvSpPr txBox="1"/>
          <p:nvPr/>
        </p:nvSpPr>
        <p:spPr>
          <a:xfrm>
            <a:off x="1193153" y="49131"/>
            <a:ext cx="4240550" cy="830997"/>
          </a:xfrm>
          <a:prstGeom prst="rect">
            <a:avLst/>
          </a:prstGeom>
          <a:noFill/>
        </p:spPr>
        <p:txBody>
          <a:bodyPr wrap="square" rtlCol="0">
            <a:spAutoFit/>
          </a:bodyPr>
          <a:lstStyle/>
          <a:p>
            <a:pPr algn="ctr"/>
            <a:r>
              <a:rPr lang="en-US" sz="2400" b="1" dirty="0" err="1" smtClean="0">
                <a:solidFill>
                  <a:srgbClr val="C00000"/>
                </a:solidFill>
              </a:rPr>
              <a:t>Biểu</a:t>
            </a:r>
            <a:r>
              <a:rPr lang="en-US" sz="2400" b="1" dirty="0" smtClean="0">
                <a:solidFill>
                  <a:srgbClr val="C00000"/>
                </a:solidFill>
              </a:rPr>
              <a:t> </a:t>
            </a:r>
            <a:r>
              <a:rPr lang="en-US" sz="2400" b="1" dirty="0" err="1" smtClean="0">
                <a:solidFill>
                  <a:srgbClr val="C00000"/>
                </a:solidFill>
              </a:rPr>
              <a:t>diễn</a:t>
            </a:r>
            <a:r>
              <a:rPr lang="en-US" sz="2400" b="1" dirty="0" smtClean="0">
                <a:solidFill>
                  <a:srgbClr val="C00000"/>
                </a:solidFill>
              </a:rPr>
              <a:t> </a:t>
            </a:r>
            <a:r>
              <a:rPr lang="en-US" sz="2400" b="1" dirty="0" err="1" smtClean="0">
                <a:solidFill>
                  <a:srgbClr val="C00000"/>
                </a:solidFill>
              </a:rPr>
              <a:t>tương</a:t>
            </a:r>
            <a:r>
              <a:rPr lang="en-US" sz="2400" b="1" dirty="0" smtClean="0">
                <a:solidFill>
                  <a:srgbClr val="C00000"/>
                </a:solidFill>
              </a:rPr>
              <a:t> </a:t>
            </a:r>
            <a:r>
              <a:rPr lang="en-US" sz="2400" b="1" dirty="0" err="1" smtClean="0">
                <a:solidFill>
                  <a:srgbClr val="C00000"/>
                </a:solidFill>
              </a:rPr>
              <a:t>đương</a:t>
            </a:r>
            <a:r>
              <a:rPr lang="en-US" sz="2400" b="1" dirty="0" smtClean="0">
                <a:solidFill>
                  <a:srgbClr val="C00000"/>
                </a:solidFill>
              </a:rPr>
              <a:t> </a:t>
            </a:r>
            <a:r>
              <a:rPr lang="en-US" sz="2400" b="1" dirty="0" err="1" smtClean="0">
                <a:solidFill>
                  <a:srgbClr val="C00000"/>
                </a:solidFill>
              </a:rPr>
              <a:t>bằng</a:t>
            </a:r>
            <a:r>
              <a:rPr lang="en-US" sz="2400" b="1" dirty="0" smtClean="0">
                <a:solidFill>
                  <a:srgbClr val="C00000"/>
                </a:solidFill>
              </a:rPr>
              <a:t> </a:t>
            </a:r>
            <a:r>
              <a:rPr lang="en-US" sz="2400" b="1" dirty="0" err="1" smtClean="0">
                <a:solidFill>
                  <a:srgbClr val="C00000"/>
                </a:solidFill>
              </a:rPr>
              <a:t>đại</a:t>
            </a:r>
            <a:r>
              <a:rPr lang="en-US" sz="2400" b="1" dirty="0" smtClean="0">
                <a:solidFill>
                  <a:srgbClr val="C00000"/>
                </a:solidFill>
              </a:rPr>
              <a:t> </a:t>
            </a:r>
            <a:r>
              <a:rPr lang="en-US" sz="2400" b="1" dirty="0" err="1" smtClean="0">
                <a:solidFill>
                  <a:srgbClr val="C00000"/>
                </a:solidFill>
              </a:rPr>
              <a:t>số</a:t>
            </a:r>
            <a:r>
              <a:rPr lang="en-US" sz="2400" b="1" dirty="0" smtClean="0">
                <a:solidFill>
                  <a:srgbClr val="C00000"/>
                </a:solidFill>
              </a:rPr>
              <a:t> </a:t>
            </a:r>
            <a:r>
              <a:rPr lang="en-US" sz="2400" b="1" dirty="0" err="1" smtClean="0">
                <a:solidFill>
                  <a:srgbClr val="C00000"/>
                </a:solidFill>
              </a:rPr>
              <a:t>quan</a:t>
            </a:r>
            <a:r>
              <a:rPr lang="en-US" sz="2400" b="1" dirty="0" smtClean="0">
                <a:solidFill>
                  <a:srgbClr val="C00000"/>
                </a:solidFill>
              </a:rPr>
              <a:t> </a:t>
            </a:r>
            <a:r>
              <a:rPr lang="en-US" sz="2400" b="1" dirty="0" err="1" smtClean="0">
                <a:solidFill>
                  <a:srgbClr val="C00000"/>
                </a:solidFill>
              </a:rPr>
              <a:t>hệ</a:t>
            </a:r>
            <a:endParaRPr lang="en-US" sz="2400" b="1" dirty="0">
              <a:solidFill>
                <a:srgbClr val="C00000"/>
              </a:solidFill>
            </a:endParaRPr>
          </a:p>
        </p:txBody>
      </p:sp>
      <p:sp>
        <p:nvSpPr>
          <p:cNvPr id="3" name="Freeform 2"/>
          <p:cNvSpPr/>
          <p:nvPr/>
        </p:nvSpPr>
        <p:spPr>
          <a:xfrm>
            <a:off x="7034984" y="1185863"/>
            <a:ext cx="2945125" cy="1243013"/>
          </a:xfrm>
          <a:custGeom>
            <a:avLst/>
            <a:gdLst>
              <a:gd name="connsiteX0" fmla="*/ 44762 w 2945125"/>
              <a:gd name="connsiteY0" fmla="*/ 1243013 h 1243013"/>
              <a:gd name="connsiteX1" fmla="*/ 159062 w 2945125"/>
              <a:gd name="connsiteY1" fmla="*/ 528638 h 1243013"/>
              <a:gd name="connsiteX2" fmla="*/ 1344925 w 2945125"/>
              <a:gd name="connsiteY2" fmla="*/ 471488 h 1243013"/>
              <a:gd name="connsiteX3" fmla="*/ 2187887 w 2945125"/>
              <a:gd name="connsiteY3" fmla="*/ 500063 h 1243013"/>
              <a:gd name="connsiteX4" fmla="*/ 2945125 w 2945125"/>
              <a:gd name="connsiteY4" fmla="*/ 0 h 124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5125" h="1243013">
                <a:moveTo>
                  <a:pt x="44762" y="1243013"/>
                </a:moveTo>
                <a:cubicBezTo>
                  <a:pt x="-6435" y="950119"/>
                  <a:pt x="-57632" y="657226"/>
                  <a:pt x="159062" y="528638"/>
                </a:cubicBezTo>
                <a:cubicBezTo>
                  <a:pt x="375756" y="400050"/>
                  <a:pt x="1006788" y="476250"/>
                  <a:pt x="1344925" y="471488"/>
                </a:cubicBezTo>
                <a:cubicBezTo>
                  <a:pt x="1683062" y="466726"/>
                  <a:pt x="1921187" y="578644"/>
                  <a:pt x="2187887" y="500063"/>
                </a:cubicBezTo>
                <a:cubicBezTo>
                  <a:pt x="2454587" y="421482"/>
                  <a:pt x="2699856" y="210741"/>
                  <a:pt x="2945125"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8000999" y="1193007"/>
            <a:ext cx="1685925" cy="1235869"/>
          </a:xfrm>
          <a:custGeom>
            <a:avLst/>
            <a:gdLst>
              <a:gd name="connsiteX0" fmla="*/ 1685925 w 1685925"/>
              <a:gd name="connsiteY0" fmla="*/ 1328737 h 1328737"/>
              <a:gd name="connsiteX1" fmla="*/ 800100 w 1685925"/>
              <a:gd name="connsiteY1" fmla="*/ 928687 h 1328737"/>
              <a:gd name="connsiteX2" fmla="*/ 214312 w 1685925"/>
              <a:gd name="connsiteY2" fmla="*/ 885825 h 1328737"/>
              <a:gd name="connsiteX3" fmla="*/ 0 w 1685925"/>
              <a:gd name="connsiteY3" fmla="*/ 0 h 1328737"/>
            </a:gdLst>
            <a:ahLst/>
            <a:cxnLst>
              <a:cxn ang="0">
                <a:pos x="connsiteX0" y="connsiteY0"/>
              </a:cxn>
              <a:cxn ang="0">
                <a:pos x="connsiteX1" y="connsiteY1"/>
              </a:cxn>
              <a:cxn ang="0">
                <a:pos x="connsiteX2" y="connsiteY2"/>
              </a:cxn>
              <a:cxn ang="0">
                <a:pos x="connsiteX3" y="connsiteY3"/>
              </a:cxn>
            </a:cxnLst>
            <a:rect l="l" t="t" r="r" b="b"/>
            <a:pathLst>
              <a:path w="1685925" h="1328737">
                <a:moveTo>
                  <a:pt x="1685925" y="1328737"/>
                </a:moveTo>
                <a:cubicBezTo>
                  <a:pt x="1365647" y="1165621"/>
                  <a:pt x="1045369" y="1002506"/>
                  <a:pt x="800100" y="928687"/>
                </a:cubicBezTo>
                <a:cubicBezTo>
                  <a:pt x="554831" y="854868"/>
                  <a:pt x="347662" y="1040606"/>
                  <a:pt x="214312" y="885825"/>
                </a:cubicBezTo>
                <a:cubicBezTo>
                  <a:pt x="80962" y="731044"/>
                  <a:pt x="40481" y="365522"/>
                  <a:pt x="0"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8612813" y="557214"/>
            <a:ext cx="2980700" cy="1871662"/>
          </a:xfrm>
          <a:custGeom>
            <a:avLst/>
            <a:gdLst>
              <a:gd name="connsiteX0" fmla="*/ 2243137 w 2980700"/>
              <a:gd name="connsiteY0" fmla="*/ 2200275 h 2200275"/>
              <a:gd name="connsiteX1" fmla="*/ 2843212 w 2980700"/>
              <a:gd name="connsiteY1" fmla="*/ 1185862 h 2200275"/>
              <a:gd name="connsiteX2" fmla="*/ 2957512 w 2980700"/>
              <a:gd name="connsiteY2" fmla="*/ 614362 h 2200275"/>
              <a:gd name="connsiteX3" fmla="*/ 2500312 w 2980700"/>
              <a:gd name="connsiteY3" fmla="*/ 271462 h 2200275"/>
              <a:gd name="connsiteX4" fmla="*/ 885825 w 2980700"/>
              <a:gd name="connsiteY4" fmla="*/ 285750 h 2200275"/>
              <a:gd name="connsiteX5" fmla="*/ 0 w 2980700"/>
              <a:gd name="connsiteY5"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700" h="2200275">
                <a:moveTo>
                  <a:pt x="2243137" y="2200275"/>
                </a:moveTo>
                <a:cubicBezTo>
                  <a:pt x="2483643" y="1825228"/>
                  <a:pt x="2724150" y="1450181"/>
                  <a:pt x="2843212" y="1185862"/>
                </a:cubicBezTo>
                <a:cubicBezTo>
                  <a:pt x="2962274" y="921543"/>
                  <a:pt x="3014662" y="766762"/>
                  <a:pt x="2957512" y="614362"/>
                </a:cubicBezTo>
                <a:cubicBezTo>
                  <a:pt x="2900362" y="461962"/>
                  <a:pt x="2845593" y="326231"/>
                  <a:pt x="2500312" y="271462"/>
                </a:cubicBezTo>
                <a:cubicBezTo>
                  <a:pt x="2155031" y="216693"/>
                  <a:pt x="1302544" y="330994"/>
                  <a:pt x="885825" y="285750"/>
                </a:cubicBezTo>
                <a:cubicBezTo>
                  <a:pt x="469106" y="240506"/>
                  <a:pt x="234553" y="120253"/>
                  <a:pt x="0"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200775" y="3057525"/>
            <a:ext cx="2886075" cy="37147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p:cNvSpPr txBox="1"/>
              <p:nvPr/>
            </p:nvSpPr>
            <p:spPr>
              <a:xfrm>
                <a:off x="2391752" y="673708"/>
                <a:ext cx="1221616" cy="811889"/>
              </a:xfrm>
              <a:prstGeom prst="rect">
                <a:avLst/>
              </a:prstGeom>
              <a:noFill/>
            </p:spPr>
            <p:txBody>
              <a:bodyPr wrap="none" lIns="0" tIns="0" rIns="0" bIns="0" rtlCol="0">
                <a:spAutoFit/>
              </a:bodyPr>
              <a:lstStyle/>
              <a:p>
                <a14:m>
                  <m:oMath xmlns:m="http://schemas.openxmlformats.org/officeDocument/2006/math">
                    <m:r>
                      <a:rPr lang="en-US" sz="5400" i="1" smtClean="0">
                        <a:latin typeface="Cambria Math" panose="02040503050406030204" pitchFamily="18" charset="0"/>
                        <a:ea typeface="Cambria Math" panose="02040503050406030204" pitchFamily="18" charset="0"/>
                      </a:rPr>
                      <m:t>𝜋</m:t>
                    </m:r>
                  </m:oMath>
                </a14:m>
                <a:r>
                  <a:rPr lang="en-US" sz="2400" baseline="-25000" dirty="0" smtClean="0"/>
                  <a:t>TenSach</a:t>
                </a:r>
                <a:endParaRPr lang="en-US" sz="2400" dirty="0"/>
              </a:p>
            </p:txBody>
          </p:sp>
        </mc:Choice>
        <mc:Fallback xmlns="">
          <p:sp>
            <p:nvSpPr>
              <p:cNvPr id="2" name="TextBox 1"/>
              <p:cNvSpPr txBox="1">
                <a:spLocks noRot="1" noChangeAspect="1" noMove="1" noResize="1" noEditPoints="1" noAdjustHandles="1" noChangeArrowheads="1" noChangeShapeType="1" noTextEdit="1"/>
              </p:cNvSpPr>
              <p:nvPr/>
            </p:nvSpPr>
            <p:spPr>
              <a:xfrm>
                <a:off x="2391752" y="673708"/>
                <a:ext cx="1221616" cy="811889"/>
              </a:xfrm>
              <a:prstGeom prst="rect">
                <a:avLst/>
              </a:prstGeom>
              <a:blipFill rotWithShape="0">
                <a:blip r:embed="rId3"/>
                <a:stretch>
                  <a:fillRect r="-7463"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41923" y="1643221"/>
                <a:ext cx="625171"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9" name="TextBox 8"/>
              <p:cNvSpPr txBox="1">
                <a:spLocks noRot="1" noChangeAspect="1" noMove="1" noResize="1" noEditPoints="1" noAdjustHandles="1" noChangeArrowheads="1" noChangeShapeType="1" noTextEdit="1"/>
              </p:cNvSpPr>
              <p:nvPr/>
            </p:nvSpPr>
            <p:spPr>
              <a:xfrm>
                <a:off x="2441923" y="1643221"/>
                <a:ext cx="625171" cy="677108"/>
              </a:xfrm>
              <a:prstGeom prst="rect">
                <a:avLst/>
              </a:prstGeom>
              <a:blipFill rotWithShape="0">
                <a:blip r:embed="rId4"/>
                <a:stretch>
                  <a:fillRect/>
                </a:stretch>
              </a:blipFill>
            </p:spPr>
            <p:txBody>
              <a:bodyPr/>
              <a:lstStyle/>
              <a:p>
                <a:r>
                  <a:rPr lang="en-US">
                    <a:noFill/>
                  </a:rPr>
                  <a:t> </a:t>
                </a:r>
              </a:p>
            </p:txBody>
          </p:sp>
        </mc:Fallback>
      </mc:AlternateContent>
      <p:sp>
        <p:nvSpPr>
          <p:cNvPr id="10" name="TextBox 9"/>
          <p:cNvSpPr txBox="1"/>
          <p:nvPr/>
        </p:nvSpPr>
        <p:spPr>
          <a:xfrm>
            <a:off x="141558" y="3727421"/>
            <a:ext cx="2737104" cy="276999"/>
          </a:xfrm>
          <a:prstGeom prst="rect">
            <a:avLst/>
          </a:prstGeom>
          <a:noFill/>
        </p:spPr>
        <p:txBody>
          <a:bodyPr wrap="square" rtlCol="0">
            <a:spAutoFit/>
          </a:bodyPr>
          <a:lstStyle/>
          <a:p>
            <a:pPr algn="ctr"/>
            <a:r>
              <a:rPr lang="en-US" sz="1200" dirty="0" err="1" smtClean="0">
                <a:solidFill>
                  <a:srgbClr val="00B050"/>
                </a:solidFill>
              </a:rPr>
              <a:t>MUONSACH.Sothe</a:t>
            </a:r>
            <a:r>
              <a:rPr lang="en-US" sz="1200" dirty="0" smtClean="0">
                <a:solidFill>
                  <a:srgbClr val="00B050"/>
                </a:solidFill>
              </a:rPr>
              <a:t> = </a:t>
            </a:r>
            <a:r>
              <a:rPr lang="en-US" sz="1200" dirty="0" err="1" smtClean="0">
                <a:solidFill>
                  <a:srgbClr val="00B050"/>
                </a:solidFill>
              </a:rPr>
              <a:t>DOCGIA.Sothe</a:t>
            </a:r>
            <a:endParaRPr lang="en-US" sz="1200" dirty="0">
              <a:solidFill>
                <a:srgbClr val="00B050"/>
              </a:solidFill>
            </a:endParaRPr>
          </a:p>
        </p:txBody>
      </p:sp>
      <mc:AlternateContent xmlns:mc="http://schemas.openxmlformats.org/markup-compatibility/2006" xmlns:a14="http://schemas.microsoft.com/office/drawing/2010/main">
        <mc:Choice Requires="a14">
          <p:sp>
            <p:nvSpPr>
              <p:cNvPr id="11" name="TextBox 10"/>
              <p:cNvSpPr txBox="1"/>
              <p:nvPr/>
            </p:nvSpPr>
            <p:spPr>
              <a:xfrm>
                <a:off x="3249056" y="2405042"/>
                <a:ext cx="2676630" cy="811889"/>
              </a:xfrm>
              <a:prstGeom prst="rect">
                <a:avLst/>
              </a:prstGeom>
              <a:noFill/>
            </p:spPr>
            <p:txBody>
              <a:bodyPr wrap="none" lIns="0" tIns="0" rIns="0" bIns="0" rtlCol="0">
                <a:spAutoFit/>
              </a:bodyPr>
              <a:lstStyle/>
              <a:p>
                <a14:m>
                  <m:oMath xmlns:m="http://schemas.openxmlformats.org/officeDocument/2006/math">
                    <m:r>
                      <a:rPr lang="en-US" sz="5400" i="1" smtClean="0">
                        <a:latin typeface="Cambria Math" panose="02040503050406030204" pitchFamily="18" charset="0"/>
                        <a:ea typeface="Cambria Math" panose="02040503050406030204" pitchFamily="18" charset="0"/>
                      </a:rPr>
                      <m:t>𝜋</m:t>
                    </m:r>
                  </m:oMath>
                </a14:m>
                <a:r>
                  <a:rPr lang="en-US" sz="2400" baseline="-25000" dirty="0" err="1" smtClean="0"/>
                  <a:t>SACH.Masach</a:t>
                </a:r>
                <a:r>
                  <a:rPr lang="en-US" sz="2400" baseline="-25000" dirty="0" smtClean="0"/>
                  <a:t>, </a:t>
                </a:r>
                <a:r>
                  <a:rPr lang="en-US" sz="2400" baseline="-25000" dirty="0" err="1" smtClean="0"/>
                  <a:t>TenSach</a:t>
                </a:r>
                <a:endParaRPr lang="en-US"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3249056" y="2405042"/>
                <a:ext cx="2676630" cy="811889"/>
              </a:xfrm>
              <a:prstGeom prst="rect">
                <a:avLst/>
              </a:prstGeom>
              <a:blipFill rotWithShape="0">
                <a:blip r:embed="rId5"/>
                <a:stretch>
                  <a:fillRect r="-2733"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36956" y="2326930"/>
                <a:ext cx="2395336" cy="811889"/>
              </a:xfrm>
              <a:prstGeom prst="rect">
                <a:avLst/>
              </a:prstGeom>
              <a:noFill/>
            </p:spPr>
            <p:txBody>
              <a:bodyPr wrap="none" lIns="0" tIns="0" rIns="0" bIns="0" rtlCol="0">
                <a:spAutoFit/>
              </a:bodyPr>
              <a:lstStyle/>
              <a:p>
                <a14:m>
                  <m:oMath xmlns:m="http://schemas.openxmlformats.org/officeDocument/2006/math">
                    <m:r>
                      <a:rPr lang="en-US" sz="5400" i="1" smtClean="0">
                        <a:latin typeface="Cambria Math" panose="02040503050406030204" pitchFamily="18" charset="0"/>
                        <a:ea typeface="Cambria Math" panose="02040503050406030204" pitchFamily="18" charset="0"/>
                      </a:rPr>
                      <m:t>𝜋</m:t>
                    </m:r>
                  </m:oMath>
                </a14:m>
                <a:r>
                  <a:rPr lang="en-US" sz="2400" baseline="-25000" dirty="0" smtClean="0"/>
                  <a:t>MUONSACH.Masach</a:t>
                </a:r>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236956" y="2326930"/>
                <a:ext cx="2395336" cy="811889"/>
              </a:xfrm>
              <a:prstGeom prst="rect">
                <a:avLst/>
              </a:prstGeom>
              <a:blipFill rotWithShape="0">
                <a:blip r:embed="rId6"/>
                <a:stretch>
                  <a:fillRect r="-2799"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193153" y="3273087"/>
                <a:ext cx="582886"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193153" y="3273087"/>
                <a:ext cx="582886" cy="677108"/>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52961" y="4023022"/>
                <a:ext cx="3046155" cy="811889"/>
              </a:xfrm>
              <a:prstGeom prst="rect">
                <a:avLst/>
              </a:prstGeom>
              <a:noFill/>
            </p:spPr>
            <p:txBody>
              <a:bodyPr wrap="none" lIns="0" tIns="0" rIns="0" bIns="0" rtlCol="0">
                <a:spAutoFit/>
              </a:bodyPr>
              <a:lstStyle/>
              <a:p>
                <a14:m>
                  <m:oMath xmlns:m="http://schemas.openxmlformats.org/officeDocument/2006/math">
                    <m:r>
                      <a:rPr lang="en-US" sz="5400" i="1" smtClean="0">
                        <a:latin typeface="Cambria Math" panose="02040503050406030204" pitchFamily="18" charset="0"/>
                        <a:ea typeface="Cambria Math" panose="02040503050406030204" pitchFamily="18" charset="0"/>
                      </a:rPr>
                      <m:t>𝜋</m:t>
                    </m:r>
                  </m:oMath>
                </a14:m>
                <a:r>
                  <a:rPr lang="en-US" sz="2400" baseline="-25000" dirty="0" err="1" smtClean="0"/>
                  <a:t>MUONSACH.Masach</a:t>
                </a:r>
                <a:r>
                  <a:rPr lang="en-US" sz="2400" baseline="-25000" dirty="0" smtClean="0"/>
                  <a:t>, </a:t>
                </a:r>
                <a:r>
                  <a:rPr lang="en-US" sz="2400" baseline="-25000" dirty="0" err="1" smtClean="0"/>
                  <a:t>Sothe</a:t>
                </a:r>
                <a:endParaRPr 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252961" y="4023022"/>
                <a:ext cx="3046155" cy="811889"/>
              </a:xfrm>
              <a:prstGeom prst="rect">
                <a:avLst/>
              </a:prstGeom>
              <a:blipFill rotWithShape="0">
                <a:blip r:embed="rId8"/>
                <a:stretch>
                  <a:fillRect r="-2400"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3983643" y="4004420"/>
                <a:ext cx="1827873" cy="811889"/>
              </a:xfrm>
              <a:prstGeom prst="rect">
                <a:avLst/>
              </a:prstGeom>
              <a:noFill/>
            </p:spPr>
            <p:txBody>
              <a:bodyPr wrap="none" lIns="0" tIns="0" rIns="0" bIns="0" rtlCol="0">
                <a:spAutoFit/>
              </a:bodyPr>
              <a:lstStyle/>
              <a:p>
                <a14:m>
                  <m:oMath xmlns:m="http://schemas.openxmlformats.org/officeDocument/2006/math">
                    <m:r>
                      <a:rPr lang="en-US" sz="5400" i="1" smtClean="0">
                        <a:latin typeface="Cambria Math" panose="02040503050406030204" pitchFamily="18" charset="0"/>
                        <a:ea typeface="Cambria Math" panose="02040503050406030204" pitchFamily="18" charset="0"/>
                      </a:rPr>
                      <m:t>𝜋</m:t>
                    </m:r>
                  </m:oMath>
                </a14:m>
                <a:r>
                  <a:rPr lang="en-US" sz="2400" baseline="-25000" dirty="0" err="1" smtClean="0"/>
                  <a:t>DOCGIA.Sothe</a:t>
                </a:r>
                <a:endParaRPr lang="en-US" sz="2400" dirty="0"/>
              </a:p>
            </p:txBody>
          </p:sp>
        </mc:Choice>
        <mc:Fallback xmlns="">
          <p:sp>
            <p:nvSpPr>
              <p:cNvPr id="15" name="TextBox 14"/>
              <p:cNvSpPr txBox="1">
                <a:spLocks noRot="1" noChangeAspect="1" noMove="1" noResize="1" noEditPoints="1" noAdjustHandles="1" noChangeArrowheads="1" noChangeShapeType="1" noTextEdit="1"/>
              </p:cNvSpPr>
              <p:nvPr/>
            </p:nvSpPr>
            <p:spPr>
              <a:xfrm>
                <a:off x="3983643" y="4004420"/>
                <a:ext cx="1827873" cy="811889"/>
              </a:xfrm>
              <a:prstGeom prst="rect">
                <a:avLst/>
              </a:prstGeom>
              <a:blipFill rotWithShape="0">
                <a:blip r:embed="rId9"/>
                <a:stretch>
                  <a:fillRect r="-4333"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41558" y="4759741"/>
                <a:ext cx="2672205" cy="9020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000" i="1" smtClean="0">
                          <a:latin typeface="Cambria Math" panose="02040503050406030204" pitchFamily="18" charset="0"/>
                          <a:ea typeface="Cambria Math" panose="02040503050406030204" pitchFamily="18" charset="0"/>
                        </a:rPr>
                        <m:t>𝜎</m:t>
                      </m:r>
                      <m:r>
                        <m:rPr>
                          <m:nor/>
                        </m:rPr>
                        <a:rPr lang="en-US" sz="2400" b="0" i="0" baseline="-25000" dirty="0" smtClean="0"/>
                        <m:t>Ngaymuon</m:t>
                      </m:r>
                      <m:r>
                        <m:rPr>
                          <m:nor/>
                        </m:rPr>
                        <a:rPr lang="en-US" sz="2400" b="0" i="0" baseline="-25000" dirty="0" smtClean="0"/>
                        <m:t>&lt;27/03/2012</m:t>
                      </m:r>
                    </m:oMath>
                  </m:oMathPara>
                </a14:m>
                <a:endParaRPr 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141558" y="4759741"/>
                <a:ext cx="2672205" cy="902042"/>
              </a:xfrm>
              <a:prstGeom prst="rect">
                <a:avLst/>
              </a:prstGeom>
              <a:blipFill rotWithShape="0">
                <a:blip r:embed="rId10"/>
                <a:stretch>
                  <a:fillRect/>
                </a:stretch>
              </a:blipFill>
            </p:spPr>
            <p:txBody>
              <a:bodyPr/>
              <a:lstStyle/>
              <a:p>
                <a:r>
                  <a:rPr lang="en-US">
                    <a:noFill/>
                  </a:rPr>
                  <a:t> </a:t>
                </a:r>
              </a:p>
            </p:txBody>
          </p:sp>
        </mc:Fallback>
      </mc:AlternateContent>
      <p:sp>
        <p:nvSpPr>
          <p:cNvPr id="17" name="TextBox 16"/>
          <p:cNvSpPr txBox="1"/>
          <p:nvPr/>
        </p:nvSpPr>
        <p:spPr>
          <a:xfrm>
            <a:off x="937558" y="2109543"/>
            <a:ext cx="3733983" cy="276999"/>
          </a:xfrm>
          <a:prstGeom prst="rect">
            <a:avLst/>
          </a:prstGeom>
          <a:noFill/>
        </p:spPr>
        <p:txBody>
          <a:bodyPr wrap="square" rtlCol="0">
            <a:spAutoFit/>
          </a:bodyPr>
          <a:lstStyle/>
          <a:p>
            <a:pPr algn="ctr"/>
            <a:r>
              <a:rPr lang="en-US" sz="1200" dirty="0" err="1" smtClean="0">
                <a:solidFill>
                  <a:srgbClr val="00B050"/>
                </a:solidFill>
              </a:rPr>
              <a:t>SACH.Masach</a:t>
            </a:r>
            <a:r>
              <a:rPr lang="en-US" sz="1200" dirty="0" smtClean="0">
                <a:solidFill>
                  <a:srgbClr val="00B050"/>
                </a:solidFill>
              </a:rPr>
              <a:t> = </a:t>
            </a:r>
            <a:r>
              <a:rPr lang="en-US" sz="1200" dirty="0" err="1" smtClean="0">
                <a:solidFill>
                  <a:srgbClr val="00B050"/>
                </a:solidFill>
              </a:rPr>
              <a:t>MUONSACH.Masach</a:t>
            </a:r>
            <a:endParaRPr lang="en-US" sz="1200" dirty="0">
              <a:solidFill>
                <a:srgbClr val="00B050"/>
              </a:solidFill>
            </a:endParaRPr>
          </a:p>
        </p:txBody>
      </p:sp>
      <p:sp>
        <p:nvSpPr>
          <p:cNvPr id="18" name="TextBox 17"/>
          <p:cNvSpPr txBox="1"/>
          <p:nvPr/>
        </p:nvSpPr>
        <p:spPr>
          <a:xfrm>
            <a:off x="765299" y="6080955"/>
            <a:ext cx="1866993" cy="369332"/>
          </a:xfrm>
          <a:prstGeom prst="rect">
            <a:avLst/>
          </a:prstGeom>
          <a:noFill/>
        </p:spPr>
        <p:txBody>
          <a:bodyPr wrap="square" rtlCol="0">
            <a:spAutoFit/>
          </a:bodyPr>
          <a:lstStyle/>
          <a:p>
            <a:pPr algn="ctr"/>
            <a:r>
              <a:rPr lang="en-US" b="1" dirty="0" smtClean="0"/>
              <a:t>MUONSACH</a:t>
            </a:r>
            <a:endParaRPr lang="en-US" b="1" dirty="0"/>
          </a:p>
        </p:txBody>
      </p:sp>
      <p:sp>
        <p:nvSpPr>
          <p:cNvPr id="19" name="TextBox 18"/>
          <p:cNvSpPr txBox="1"/>
          <p:nvPr/>
        </p:nvSpPr>
        <p:spPr>
          <a:xfrm>
            <a:off x="3983643" y="5234466"/>
            <a:ext cx="1866993" cy="369332"/>
          </a:xfrm>
          <a:prstGeom prst="rect">
            <a:avLst/>
          </a:prstGeom>
          <a:noFill/>
        </p:spPr>
        <p:txBody>
          <a:bodyPr wrap="square" rtlCol="0">
            <a:spAutoFit/>
          </a:bodyPr>
          <a:lstStyle/>
          <a:p>
            <a:pPr algn="ctr"/>
            <a:r>
              <a:rPr lang="en-US" b="1" dirty="0" smtClean="0"/>
              <a:t>DOCGIA</a:t>
            </a:r>
            <a:endParaRPr lang="en-US" b="1" dirty="0"/>
          </a:p>
        </p:txBody>
      </p:sp>
      <p:cxnSp>
        <p:nvCxnSpPr>
          <p:cNvPr id="21" name="Straight Arrow Connector 20"/>
          <p:cNvCxnSpPr/>
          <p:nvPr/>
        </p:nvCxnSpPr>
        <p:spPr>
          <a:xfrm>
            <a:off x="2804549" y="1357313"/>
            <a:ext cx="0" cy="450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1473813" y="2386542"/>
            <a:ext cx="1158479" cy="400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7" idx="2"/>
          </p:cNvCxnSpPr>
          <p:nvPr/>
        </p:nvCxnSpPr>
        <p:spPr>
          <a:xfrm>
            <a:off x="2804550" y="2386542"/>
            <a:ext cx="1465926" cy="419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2" idx="2"/>
          </p:cNvCxnSpPr>
          <p:nvPr/>
        </p:nvCxnSpPr>
        <p:spPr>
          <a:xfrm>
            <a:off x="1434624" y="3138819"/>
            <a:ext cx="0" cy="379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473813" y="4023022"/>
            <a:ext cx="10783" cy="405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510110" y="4853513"/>
            <a:ext cx="0" cy="437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1510110" y="5640451"/>
            <a:ext cx="1" cy="440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0" idx="2"/>
          </p:cNvCxnSpPr>
          <p:nvPr/>
        </p:nvCxnSpPr>
        <p:spPr>
          <a:xfrm>
            <a:off x="1510110" y="4004420"/>
            <a:ext cx="2361803" cy="405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5" idx="2"/>
            <a:endCxn id="19" idx="0"/>
          </p:cNvCxnSpPr>
          <p:nvPr/>
        </p:nvCxnSpPr>
        <p:spPr>
          <a:xfrm>
            <a:off x="4897580" y="4816309"/>
            <a:ext cx="19560" cy="418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590392" y="3212578"/>
            <a:ext cx="19560" cy="418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738044" y="3629721"/>
            <a:ext cx="1866993" cy="369332"/>
          </a:xfrm>
          <a:prstGeom prst="rect">
            <a:avLst/>
          </a:prstGeom>
          <a:noFill/>
        </p:spPr>
        <p:txBody>
          <a:bodyPr wrap="square" rtlCol="0">
            <a:spAutoFit/>
          </a:bodyPr>
          <a:lstStyle/>
          <a:p>
            <a:pPr algn="ctr"/>
            <a:r>
              <a:rPr lang="en-US" b="1" dirty="0" smtClean="0"/>
              <a:t>SACH</a:t>
            </a:r>
            <a:endParaRPr lang="en-US" b="1" dirty="0"/>
          </a:p>
        </p:txBody>
      </p:sp>
    </p:spTree>
    <p:extLst>
      <p:ext uri="{BB962C8B-B14F-4D97-AF65-F5344CB8AC3E}">
        <p14:creationId xmlns:p14="http://schemas.microsoft.com/office/powerpoint/2010/main" val="209656619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1"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209" y="5351281"/>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5934341" y="389041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8" y="4641573"/>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10" name="矩形 83">
            <a:extLst>
              <a:ext uri="{FF2B5EF4-FFF2-40B4-BE49-F238E27FC236}">
                <a16:creationId xmlns:a16="http://schemas.microsoft.com/office/drawing/2014/main" id="{16036F8C-060D-4C9C-9E5C-185723E8EBB1}"/>
              </a:ext>
            </a:extLst>
          </p:cNvPr>
          <p:cNvSpPr/>
          <p:nvPr/>
        </p:nvSpPr>
        <p:spPr>
          <a:xfrm>
            <a:off x="1461370" y="121479"/>
            <a:ext cx="10421363" cy="707886"/>
          </a:xfrm>
          <a:prstGeom prst="rect">
            <a:avLst/>
          </a:prstGeom>
        </p:spPr>
        <p:txBody>
          <a:bodyPr wrap="square">
            <a:spAutoFit/>
            <a:scene3d>
              <a:camera prst="orthographicFront"/>
              <a:lightRig rig="threePt" dir="t"/>
            </a:scene3d>
            <a:sp3d contourW="12700"/>
          </a:bodyPr>
          <a:lstStyle/>
          <a:p>
            <a:r>
              <a:rPr lang="en-US" sz="4000" b="1" dirty="0" err="1" smtClean="0">
                <a:solidFill>
                  <a:srgbClr val="FF0000"/>
                </a:solidFill>
              </a:rPr>
              <a:t>Biểu</a:t>
            </a:r>
            <a:r>
              <a:rPr lang="en-US" sz="4000" b="1" dirty="0" smtClean="0">
                <a:solidFill>
                  <a:srgbClr val="FF0000"/>
                </a:solidFill>
              </a:rPr>
              <a:t> </a:t>
            </a:r>
            <a:r>
              <a:rPr lang="en-US" sz="4000" b="1" dirty="0" err="1" smtClean="0">
                <a:solidFill>
                  <a:srgbClr val="FF0000"/>
                </a:solidFill>
              </a:rPr>
              <a:t>thức</a:t>
            </a:r>
            <a:r>
              <a:rPr lang="en-US" sz="4000" b="1" dirty="0" smtClean="0">
                <a:solidFill>
                  <a:srgbClr val="FF0000"/>
                </a:solidFill>
              </a:rPr>
              <a:t> </a:t>
            </a:r>
            <a:r>
              <a:rPr lang="en-US" sz="4000" b="1" dirty="0" err="1" smtClean="0">
                <a:solidFill>
                  <a:srgbClr val="FF0000"/>
                </a:solidFill>
              </a:rPr>
              <a:t>tối</a:t>
            </a:r>
            <a:r>
              <a:rPr lang="en-US" sz="4000" b="1" dirty="0" smtClean="0">
                <a:solidFill>
                  <a:srgbClr val="FF0000"/>
                </a:solidFill>
              </a:rPr>
              <a:t> </a:t>
            </a:r>
            <a:r>
              <a:rPr lang="en-US" sz="4000" b="1" dirty="0" err="1" smtClean="0">
                <a:solidFill>
                  <a:srgbClr val="FF0000"/>
                </a:solidFill>
              </a:rPr>
              <a:t>ưu</a:t>
            </a:r>
            <a:r>
              <a:rPr lang="en-US" sz="4000" b="1" dirty="0" smtClean="0">
                <a:solidFill>
                  <a:srgbClr val="FF0000"/>
                </a:solidFill>
              </a:rPr>
              <a:t> </a:t>
            </a:r>
            <a:r>
              <a:rPr lang="en-US" sz="4000" b="1" dirty="0" err="1" smtClean="0">
                <a:solidFill>
                  <a:srgbClr val="FF0000"/>
                </a:solidFill>
              </a:rPr>
              <a:t>từ</a:t>
            </a:r>
            <a:r>
              <a:rPr lang="en-US" sz="4000" b="1" dirty="0" smtClean="0">
                <a:solidFill>
                  <a:srgbClr val="FF0000"/>
                </a:solidFill>
              </a:rPr>
              <a:t> </a:t>
            </a:r>
            <a:r>
              <a:rPr lang="en-US" sz="4000" b="1" dirty="0" err="1" smtClean="0">
                <a:solidFill>
                  <a:srgbClr val="FF0000"/>
                </a:solidFill>
              </a:rPr>
              <a:t>cây</a:t>
            </a:r>
            <a:r>
              <a:rPr lang="en-US" sz="4000" b="1" dirty="0" smtClean="0">
                <a:solidFill>
                  <a:srgbClr val="FF0000"/>
                </a:solidFill>
              </a:rPr>
              <a:t> </a:t>
            </a:r>
            <a:r>
              <a:rPr lang="en-US" sz="4000" b="1" dirty="0" err="1" smtClean="0">
                <a:solidFill>
                  <a:srgbClr val="FF0000"/>
                </a:solidFill>
              </a:rPr>
              <a:t>tối</a:t>
            </a:r>
            <a:r>
              <a:rPr lang="en-US" sz="4000" b="1" dirty="0" smtClean="0">
                <a:solidFill>
                  <a:srgbClr val="FF0000"/>
                </a:solidFill>
              </a:rPr>
              <a:t> </a:t>
            </a:r>
            <a:r>
              <a:rPr lang="en-US" sz="4000" b="1" dirty="0" err="1" smtClean="0">
                <a:solidFill>
                  <a:srgbClr val="FF0000"/>
                </a:solidFill>
              </a:rPr>
              <a:t>ưu</a:t>
            </a:r>
            <a:endParaRPr lang="en-US" sz="4000" b="1" dirty="0">
              <a:solidFill>
                <a:srgbClr val="FF0000"/>
              </a:solidFill>
            </a:endParaRPr>
          </a:p>
        </p:txBody>
      </p:sp>
      <mc:AlternateContent xmlns:mc="http://schemas.openxmlformats.org/markup-compatibility/2006" xmlns:a14="http://schemas.microsoft.com/office/drawing/2010/main">
        <mc:Choice Requires="a14">
          <p:sp>
            <p:nvSpPr>
              <p:cNvPr id="11" name="矩形 83">
                <a:extLst>
                  <a:ext uri="{FF2B5EF4-FFF2-40B4-BE49-F238E27FC236}">
                    <a16:creationId xmlns:a16="http://schemas.microsoft.com/office/drawing/2014/main" id="{16036F8C-060D-4C9C-9E5C-185723E8EBB1}"/>
                  </a:ext>
                </a:extLst>
              </p:cNvPr>
              <p:cNvSpPr/>
              <p:nvPr/>
            </p:nvSpPr>
            <p:spPr>
              <a:xfrm>
                <a:off x="5660460" y="3203488"/>
                <a:ext cx="3826879" cy="904222"/>
              </a:xfrm>
              <a:prstGeom prst="rect">
                <a:avLst/>
              </a:prstGeom>
            </p:spPr>
            <p:txBody>
              <a:bodyPr wrap="square">
                <a:spAutoFit/>
                <a:scene3d>
                  <a:camera prst="orthographicFront"/>
                  <a:lightRig rig="threePt" dir="t"/>
                </a:scene3d>
                <a:sp3d contourW="12700"/>
              </a:bodyPr>
              <a:lstStyle/>
              <a:p>
                <a14:m>
                  <m:oMath xmlns:m="http://schemas.openxmlformats.org/officeDocument/2006/math">
                    <m:r>
                      <a:rPr lang="en-US" sz="5400" b="1" i="1" smtClean="0">
                        <a:solidFill>
                          <a:srgbClr val="FF0000"/>
                        </a:solidFill>
                        <a:latin typeface="Cambria Math" panose="02040503050406030204" pitchFamily="18" charset="0"/>
                        <a:ea typeface="Cambria Math" panose="02040503050406030204" pitchFamily="18" charset="0"/>
                      </a:rPr>
                      <m:t>𝝈</m:t>
                    </m:r>
                  </m:oMath>
                </a14:m>
                <a:r>
                  <a:rPr lang="en-US" sz="2000" b="1" i="1" dirty="0" err="1" smtClean="0">
                    <a:solidFill>
                      <a:srgbClr val="FF0000"/>
                    </a:solidFill>
                    <a:latin typeface="Cambria" panose="02040503050406030204" pitchFamily="18" charset="0"/>
                  </a:rPr>
                  <a:t>NgayMuon</a:t>
                </a:r>
                <a:r>
                  <a:rPr lang="en-US" sz="2000" b="1" i="1" dirty="0" smtClean="0">
                    <a:solidFill>
                      <a:srgbClr val="FF0000"/>
                    </a:solidFill>
                    <a:latin typeface="Cambria" panose="02040503050406030204" pitchFamily="18" charset="0"/>
                  </a:rPr>
                  <a:t>&lt;’27/3/2012’</a:t>
                </a:r>
                <a:endParaRPr lang="en-US" sz="2000" b="1" i="1" dirty="0">
                  <a:solidFill>
                    <a:srgbClr val="FF0000"/>
                  </a:solidFill>
                  <a:latin typeface="Cambria" panose="02040503050406030204" pitchFamily="18" charset="0"/>
                </a:endParaRPr>
              </a:p>
            </p:txBody>
          </p:sp>
        </mc:Choice>
        <mc:Fallback xmlns="">
          <p:sp>
            <p:nvSpPr>
              <p:cNvPr id="11" name="矩形 83">
                <a:extLst>
                  <a:ext uri="{FF2B5EF4-FFF2-40B4-BE49-F238E27FC236}">
                    <a16:creationId xmlns:a16="http://schemas.microsoft.com/office/drawing/2014/main" id="{16036F8C-060D-4C9C-9E5C-185723E8EBB1}"/>
                  </a:ext>
                </a:extLst>
              </p:cNvPr>
              <p:cNvSpPr>
                <a:spLocks noRot="1" noChangeAspect="1" noMove="1" noResize="1" noEditPoints="1" noAdjustHandles="1" noChangeArrowheads="1" noChangeShapeType="1" noTextEdit="1"/>
              </p:cNvSpPr>
              <p:nvPr/>
            </p:nvSpPr>
            <p:spPr>
              <a:xfrm>
                <a:off x="5660460" y="3203488"/>
                <a:ext cx="3826879" cy="904222"/>
              </a:xfrm>
              <a:prstGeom prst="rect">
                <a:avLst/>
              </a:prstGeom>
              <a:blipFill>
                <a:blip r:embed="rId3"/>
                <a:stretch>
                  <a:fillRect b="-676"/>
                </a:stretch>
              </a:blipFill>
            </p:spPr>
            <p:txBody>
              <a:bodyPr/>
              <a:lstStyle/>
              <a:p>
                <a:r>
                  <a:rPr lang="en-US">
                    <a:noFill/>
                  </a:rPr>
                  <a:t> </a:t>
                </a:r>
              </a:p>
            </p:txBody>
          </p:sp>
        </mc:Fallback>
      </mc:AlternateContent>
      <p:sp>
        <p:nvSpPr>
          <p:cNvPr id="14" name="矩形 83">
            <a:extLst>
              <a:ext uri="{FF2B5EF4-FFF2-40B4-BE49-F238E27FC236}">
                <a16:creationId xmlns:a16="http://schemas.microsoft.com/office/drawing/2014/main" id="{16036F8C-060D-4C9C-9E5C-185723E8EBB1}"/>
              </a:ext>
            </a:extLst>
          </p:cNvPr>
          <p:cNvSpPr/>
          <p:nvPr/>
        </p:nvSpPr>
        <p:spPr>
          <a:xfrm>
            <a:off x="4439358" y="994029"/>
            <a:ext cx="2355435" cy="707886"/>
          </a:xfrm>
          <a:prstGeom prst="rect">
            <a:avLst/>
          </a:prstGeom>
        </p:spPr>
        <p:txBody>
          <a:bodyPr wrap="square">
            <a:spAutoFit/>
            <a:scene3d>
              <a:camera prst="orthographicFront"/>
              <a:lightRig rig="threePt" dir="t"/>
            </a:scene3d>
            <a:sp3d contourW="12700"/>
          </a:bodyPr>
          <a:lstStyle/>
          <a:p>
            <a:r>
              <a:rPr lang="en-US" sz="3600" b="1" i="1" dirty="0" smtClean="0">
                <a:solidFill>
                  <a:srgbClr val="0070C0"/>
                </a:solidFill>
                <a:latin typeface="Cambria" panose="02040503050406030204" pitchFamily="18" charset="0"/>
                <a:ea typeface="Cambria Math" panose="02040503050406030204" pitchFamily="18" charset="0"/>
              </a:rPr>
              <a:t>(</a:t>
            </a:r>
            <a:r>
              <a:rPr lang="en-US" sz="3600" b="1" i="1" dirty="0" err="1" smtClean="0">
                <a:solidFill>
                  <a:srgbClr val="0070C0"/>
                </a:solidFill>
                <a:latin typeface="Cambria" panose="02040503050406030204" pitchFamily="18" charset="0"/>
                <a:ea typeface="Cambria Math" panose="02040503050406030204" pitchFamily="18" charset="0"/>
              </a:rPr>
              <a:t>Sach</a:t>
            </a:r>
            <a:r>
              <a:rPr lang="en-US" sz="4000" b="1" i="1" dirty="0" smtClean="0">
                <a:solidFill>
                  <a:srgbClr val="0070C0"/>
                </a:solidFill>
                <a:latin typeface="Cambria" panose="02040503050406030204" pitchFamily="18" charset="0"/>
              </a:rPr>
              <a:t>)</a:t>
            </a:r>
            <a:endParaRPr lang="en-US" sz="4000" b="1" i="1" dirty="0">
              <a:solidFill>
                <a:srgbClr val="0070C0"/>
              </a:solidFill>
              <a:latin typeface="Cambria" panose="02040503050406030204" pitchFamily="18" charset="0"/>
            </a:endParaRPr>
          </a:p>
        </p:txBody>
      </p:sp>
      <mc:AlternateContent xmlns:mc="http://schemas.openxmlformats.org/markup-compatibility/2006" xmlns:a14="http://schemas.microsoft.com/office/drawing/2010/main">
        <mc:Choice Requires="a14">
          <p:sp>
            <p:nvSpPr>
              <p:cNvPr id="16" name="矩形 83">
                <a:extLst>
                  <a:ext uri="{FF2B5EF4-FFF2-40B4-BE49-F238E27FC236}">
                    <a16:creationId xmlns:a16="http://schemas.microsoft.com/office/drawing/2014/main" id="{16036F8C-060D-4C9C-9E5C-185723E8EBB1}"/>
                  </a:ext>
                </a:extLst>
              </p:cNvPr>
              <p:cNvSpPr/>
              <p:nvPr/>
            </p:nvSpPr>
            <p:spPr>
              <a:xfrm>
                <a:off x="5213989" y="4564991"/>
                <a:ext cx="1036859" cy="923330"/>
              </a:xfrm>
              <a:prstGeom prst="rect">
                <a:avLst/>
              </a:prstGeom>
            </p:spPr>
            <p:txBody>
              <a:bodyPr wrap="square">
                <a:spAutoFit/>
                <a:scene3d>
                  <a:camera prst="orthographicFront"/>
                  <a:lightRig rig="threePt" dir="t"/>
                </a:scene3d>
                <a:sp3d contourW="12700"/>
              </a:bodyPr>
              <a:lstStyle/>
              <a:p>
                <a:pPr/>
                <a14:m>
                  <m:oMathPara xmlns:m="http://schemas.openxmlformats.org/officeDocument/2006/math">
                    <m:oMathParaPr>
                      <m:jc m:val="centerGroup"/>
                    </m:oMathParaPr>
                    <m:oMath xmlns:m="http://schemas.openxmlformats.org/officeDocument/2006/math">
                      <m:r>
                        <a:rPr lang="en-US" sz="5400" b="1" i="1" smtClean="0">
                          <a:solidFill>
                            <a:srgbClr val="0070C0"/>
                          </a:solidFill>
                          <a:latin typeface="Cambria Math" panose="02040503050406030204" pitchFamily="18" charset="0"/>
                          <a:ea typeface="Cambria Math" panose="02040503050406030204" pitchFamily="18" charset="0"/>
                        </a:rPr>
                        <m:t>⋈</m:t>
                      </m:r>
                    </m:oMath>
                  </m:oMathPara>
                </a14:m>
                <a:endParaRPr lang="en-US" sz="5400" b="1" dirty="0">
                  <a:solidFill>
                    <a:srgbClr val="0070C0"/>
                  </a:solidFill>
                </a:endParaRPr>
              </a:p>
            </p:txBody>
          </p:sp>
        </mc:Choice>
        <mc:Fallback xmlns="">
          <p:sp>
            <p:nvSpPr>
              <p:cNvPr id="16" name="矩形 83">
                <a:extLst>
                  <a:ext uri="{FF2B5EF4-FFF2-40B4-BE49-F238E27FC236}">
                    <a16:creationId xmlns:a16="http://schemas.microsoft.com/office/drawing/2014/main" id="{16036F8C-060D-4C9C-9E5C-185723E8EBB1}"/>
                  </a:ext>
                </a:extLst>
              </p:cNvPr>
              <p:cNvSpPr>
                <a:spLocks noRot="1" noChangeAspect="1" noMove="1" noResize="1" noEditPoints="1" noAdjustHandles="1" noChangeArrowheads="1" noChangeShapeType="1" noTextEdit="1"/>
              </p:cNvSpPr>
              <p:nvPr/>
            </p:nvSpPr>
            <p:spPr>
              <a:xfrm>
                <a:off x="5213989" y="4564991"/>
                <a:ext cx="1036859" cy="92333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矩形 83">
                <a:extLst>
                  <a:ext uri="{FF2B5EF4-FFF2-40B4-BE49-F238E27FC236}">
                    <a16:creationId xmlns:a16="http://schemas.microsoft.com/office/drawing/2014/main" id="{16036F8C-060D-4C9C-9E5C-185723E8EBB1}"/>
                  </a:ext>
                </a:extLst>
              </p:cNvPr>
              <p:cNvSpPr/>
              <p:nvPr/>
            </p:nvSpPr>
            <p:spPr>
              <a:xfrm>
                <a:off x="1820190" y="3174897"/>
                <a:ext cx="1036859" cy="923330"/>
              </a:xfrm>
              <a:prstGeom prst="rect">
                <a:avLst/>
              </a:prstGeom>
            </p:spPr>
            <p:txBody>
              <a:bodyPr wrap="square">
                <a:spAutoFit/>
                <a:scene3d>
                  <a:camera prst="orthographicFront"/>
                  <a:lightRig rig="threePt" dir="t"/>
                </a:scene3d>
                <a:sp3d contourW="12700"/>
              </a:bodyPr>
              <a:lstStyle/>
              <a:p>
                <a:pPr/>
                <a14:m>
                  <m:oMathPara xmlns:m="http://schemas.openxmlformats.org/officeDocument/2006/math">
                    <m:oMathParaPr>
                      <m:jc m:val="centerGroup"/>
                    </m:oMathParaPr>
                    <m:oMath xmlns:m="http://schemas.openxmlformats.org/officeDocument/2006/math">
                      <m:r>
                        <a:rPr lang="en-US" sz="5400" b="1" i="1" smtClean="0">
                          <a:solidFill>
                            <a:srgbClr val="0070C0"/>
                          </a:solidFill>
                          <a:latin typeface="Cambria Math" panose="02040503050406030204" pitchFamily="18" charset="0"/>
                          <a:ea typeface="Cambria Math" panose="02040503050406030204" pitchFamily="18" charset="0"/>
                        </a:rPr>
                        <m:t>⋈  </m:t>
                      </m:r>
                    </m:oMath>
                  </m:oMathPara>
                </a14:m>
                <a:endParaRPr lang="en-US" sz="5400" b="1" dirty="0">
                  <a:solidFill>
                    <a:srgbClr val="0070C0"/>
                  </a:solidFill>
                </a:endParaRPr>
              </a:p>
            </p:txBody>
          </p:sp>
        </mc:Choice>
        <mc:Fallback xmlns="">
          <p:sp>
            <p:nvSpPr>
              <p:cNvPr id="17" name="矩形 83">
                <a:extLst>
                  <a:ext uri="{FF2B5EF4-FFF2-40B4-BE49-F238E27FC236}">
                    <a16:creationId xmlns:a16="http://schemas.microsoft.com/office/drawing/2014/main" id="{16036F8C-060D-4C9C-9E5C-185723E8EBB1}"/>
                  </a:ext>
                </a:extLst>
              </p:cNvPr>
              <p:cNvSpPr>
                <a:spLocks noRot="1" noChangeAspect="1" noMove="1" noResize="1" noEditPoints="1" noAdjustHandles="1" noChangeArrowheads="1" noChangeShapeType="1" noTextEdit="1"/>
              </p:cNvSpPr>
              <p:nvPr/>
            </p:nvSpPr>
            <p:spPr>
              <a:xfrm>
                <a:off x="1820190" y="3174897"/>
                <a:ext cx="1036859" cy="923330"/>
              </a:xfrm>
              <a:prstGeom prst="rect">
                <a:avLst/>
              </a:prstGeom>
              <a:blipFill>
                <a:blip r:embed="rId5"/>
                <a:stretch>
                  <a:fillRect/>
                </a:stretch>
              </a:blipFill>
            </p:spPr>
            <p:txBody>
              <a:bodyPr/>
              <a:lstStyle/>
              <a:p>
                <a:r>
                  <a:rPr lang="en-US">
                    <a:noFill/>
                  </a:rPr>
                  <a:t> </a:t>
                </a:r>
              </a:p>
            </p:txBody>
          </p:sp>
        </mc:Fallback>
      </mc:AlternateContent>
      <p:sp>
        <p:nvSpPr>
          <p:cNvPr id="19" name="矩形 83">
            <a:extLst>
              <a:ext uri="{FF2B5EF4-FFF2-40B4-BE49-F238E27FC236}">
                <a16:creationId xmlns:a16="http://schemas.microsoft.com/office/drawing/2014/main" id="{16036F8C-060D-4C9C-9E5C-185723E8EBB1}"/>
              </a:ext>
            </a:extLst>
          </p:cNvPr>
          <p:cNvSpPr/>
          <p:nvPr/>
        </p:nvSpPr>
        <p:spPr>
          <a:xfrm>
            <a:off x="177929" y="1069684"/>
            <a:ext cx="1210898" cy="646331"/>
          </a:xfrm>
          <a:prstGeom prst="rect">
            <a:avLst/>
          </a:prstGeom>
        </p:spPr>
        <p:txBody>
          <a:bodyPr wrap="square">
            <a:spAutoFit/>
            <a:scene3d>
              <a:camera prst="orthographicFront"/>
              <a:lightRig rig="threePt" dir="t"/>
            </a:scene3d>
            <a:sp3d contourW="12700"/>
          </a:bodyPr>
          <a:lstStyle/>
          <a:p>
            <a:r>
              <a:rPr lang="en-US" sz="3600" b="1" i="1" dirty="0" smtClean="0">
                <a:solidFill>
                  <a:schemeClr val="accent3">
                    <a:lumMod val="75000"/>
                  </a:schemeClr>
                </a:solidFill>
                <a:latin typeface="Cambria" panose="02040503050406030204" pitchFamily="18" charset="0"/>
              </a:rPr>
              <a:t>R</a:t>
            </a:r>
            <a:r>
              <a:rPr lang="en-US" sz="3600" b="1" i="1" baseline="-25000" dirty="0" smtClean="0">
                <a:solidFill>
                  <a:schemeClr val="accent3">
                    <a:lumMod val="75000"/>
                  </a:schemeClr>
                </a:solidFill>
                <a:latin typeface="Cambria" panose="02040503050406030204" pitchFamily="18" charset="0"/>
              </a:rPr>
              <a:t>1</a:t>
            </a:r>
            <a:r>
              <a:rPr lang="en-US" sz="3600" b="1" i="1" dirty="0" smtClean="0">
                <a:solidFill>
                  <a:schemeClr val="accent3">
                    <a:lumMod val="75000"/>
                  </a:schemeClr>
                </a:solidFill>
                <a:latin typeface="Cambria" panose="02040503050406030204" pitchFamily="18" charset="0"/>
              </a:rPr>
              <a:t> = </a:t>
            </a:r>
            <a:r>
              <a:rPr lang="en-US" sz="3600" b="1" i="1" baseline="-25000" dirty="0" smtClean="0">
                <a:solidFill>
                  <a:schemeClr val="accent3">
                    <a:lumMod val="75000"/>
                  </a:schemeClr>
                </a:solidFill>
                <a:latin typeface="Cambria" panose="02040503050406030204" pitchFamily="18" charset="0"/>
              </a:rPr>
              <a:t>     </a:t>
            </a:r>
            <a:endParaRPr lang="en-US" sz="3600" b="1" i="1" baseline="-25000" dirty="0">
              <a:solidFill>
                <a:schemeClr val="accent3">
                  <a:lumMod val="75000"/>
                </a:schemeClr>
              </a:solidFill>
              <a:latin typeface="Cambria" panose="02040503050406030204" pitchFamily="18" charset="0"/>
            </a:endParaRPr>
          </a:p>
        </p:txBody>
      </p:sp>
      <mc:AlternateContent xmlns:mc="http://schemas.openxmlformats.org/markup-compatibility/2006" xmlns:a14="http://schemas.microsoft.com/office/drawing/2010/main">
        <mc:Choice Requires="a14">
          <p:sp>
            <p:nvSpPr>
              <p:cNvPr id="20" name="矩形 44"/>
              <p:cNvSpPr/>
              <p:nvPr/>
            </p:nvSpPr>
            <p:spPr>
              <a:xfrm>
                <a:off x="1633789" y="4626774"/>
                <a:ext cx="2949249" cy="77066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base">
                  <a:spcBef>
                    <a:spcPts val="600"/>
                  </a:spcBef>
                  <a:spcAft>
                    <a:spcPts val="600"/>
                  </a:spcAft>
                </a:pPr>
                <a14:m>
                  <m:oMathPara xmlns:m="http://schemas.openxmlformats.org/officeDocument/2006/math">
                    <m:oMathParaPr>
                      <m:jc m:val="centerGroup"/>
                    </m:oMathParaPr>
                    <m:oMath xmlns:m="http://schemas.openxmlformats.org/officeDocument/2006/math">
                      <m:r>
                        <a:rPr lang="en-US" sz="4000" b="1" i="1" smtClean="0">
                          <a:latin typeface="Cambria Math" panose="02040503050406030204" pitchFamily="18" charset="0"/>
                          <a:ea typeface="Cambria Math" panose="02040503050406030204" pitchFamily="18" charset="0"/>
                        </a:rPr>
                        <m:t>𝝅</m:t>
                      </m:r>
                      <m:r>
                        <a:rPr lang="en-US" sz="4000" b="1" i="1" baseline="-25000" smtClean="0">
                          <a:latin typeface="Cambria Math" panose="02040503050406030204" pitchFamily="18" charset="0"/>
                          <a:ea typeface="Cambria Math" panose="02040503050406030204" pitchFamily="18" charset="0"/>
                        </a:rPr>
                        <m:t>𝒕𝒆𝒏𝒔𝒂𝒄𝒉</m:t>
                      </m:r>
                      <m:r>
                        <a:rPr lang="en-US" sz="4000" b="1" i="1" baseline="-25000" smtClean="0">
                          <a:latin typeface="Cambria Math" panose="02040503050406030204" pitchFamily="18" charset="0"/>
                          <a:ea typeface="Cambria Math" panose="02040503050406030204" pitchFamily="18" charset="0"/>
                        </a:rPr>
                        <m:t> </m:t>
                      </m:r>
                    </m:oMath>
                  </m:oMathPara>
                </a14:m>
                <a:endParaRPr lang="en-US" sz="2800" b="1" baseline="-25000" dirty="0"/>
              </a:p>
            </p:txBody>
          </p:sp>
        </mc:Choice>
        <mc:Fallback xmlns="">
          <p:sp>
            <p:nvSpPr>
              <p:cNvPr id="20" name="矩形 44"/>
              <p:cNvSpPr>
                <a:spLocks noRot="1" noChangeAspect="1" noMove="1" noResize="1" noEditPoints="1" noAdjustHandles="1" noChangeArrowheads="1" noChangeShapeType="1" noTextEdit="1"/>
              </p:cNvSpPr>
              <p:nvPr/>
            </p:nvSpPr>
            <p:spPr>
              <a:xfrm>
                <a:off x="1633789" y="4626774"/>
                <a:ext cx="2949249" cy="770660"/>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矩形 44"/>
              <p:cNvSpPr/>
              <p:nvPr/>
            </p:nvSpPr>
            <p:spPr>
              <a:xfrm>
                <a:off x="1296841" y="987296"/>
                <a:ext cx="2949249" cy="77066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base">
                  <a:spcBef>
                    <a:spcPts val="600"/>
                  </a:spcBef>
                  <a:spcAft>
                    <a:spcPts val="600"/>
                  </a:spcAft>
                </a:pPr>
                <a14:m>
                  <m:oMathPara xmlns:m="http://schemas.openxmlformats.org/officeDocument/2006/math">
                    <m:oMathParaPr>
                      <m:jc m:val="centerGroup"/>
                    </m:oMathParaPr>
                    <m:oMath xmlns:m="http://schemas.openxmlformats.org/officeDocument/2006/math">
                      <m:r>
                        <a:rPr lang="en-US" sz="4000" b="1" i="1" smtClean="0">
                          <a:latin typeface="Cambria Math" panose="02040503050406030204" pitchFamily="18" charset="0"/>
                          <a:ea typeface="Cambria Math" panose="02040503050406030204" pitchFamily="18" charset="0"/>
                        </a:rPr>
                        <m:t>𝝅</m:t>
                      </m:r>
                      <m:r>
                        <a:rPr lang="en-US" sz="4000" b="1" i="1" baseline="-25000" smtClean="0">
                          <a:latin typeface="Cambria Math" panose="02040503050406030204" pitchFamily="18" charset="0"/>
                          <a:ea typeface="Cambria Math" panose="02040503050406030204" pitchFamily="18" charset="0"/>
                        </a:rPr>
                        <m:t>𝒎𝒂𝒔𝒂𝒄𝒉</m:t>
                      </m:r>
                      <m:r>
                        <a:rPr lang="en-US" sz="4000" b="1" i="1" baseline="-25000" smtClean="0">
                          <a:latin typeface="Cambria Math" panose="02040503050406030204" pitchFamily="18" charset="0"/>
                          <a:ea typeface="Cambria Math" panose="02040503050406030204" pitchFamily="18" charset="0"/>
                        </a:rPr>
                        <m:t>, </m:t>
                      </m:r>
                      <m:r>
                        <a:rPr lang="en-US" sz="4000" b="1" i="1" baseline="-25000" smtClean="0">
                          <a:latin typeface="Cambria Math" panose="02040503050406030204" pitchFamily="18" charset="0"/>
                          <a:ea typeface="Cambria Math" panose="02040503050406030204" pitchFamily="18" charset="0"/>
                        </a:rPr>
                        <m:t>𝒕𝒆𝒏𝒔𝒂𝒄𝒉</m:t>
                      </m:r>
                      <m:r>
                        <a:rPr lang="en-US" sz="4000" b="1" i="1" baseline="-25000" smtClean="0">
                          <a:latin typeface="Cambria Math" panose="02040503050406030204" pitchFamily="18" charset="0"/>
                          <a:ea typeface="Cambria Math" panose="02040503050406030204" pitchFamily="18" charset="0"/>
                        </a:rPr>
                        <m:t> </m:t>
                      </m:r>
                    </m:oMath>
                  </m:oMathPara>
                </a14:m>
                <a:endParaRPr lang="en-US" sz="2800" b="1" baseline="-25000" dirty="0"/>
              </a:p>
            </p:txBody>
          </p:sp>
        </mc:Choice>
        <mc:Fallback xmlns="">
          <p:sp>
            <p:nvSpPr>
              <p:cNvPr id="21" name="矩形 44"/>
              <p:cNvSpPr>
                <a:spLocks noRot="1" noChangeAspect="1" noMove="1" noResize="1" noEditPoints="1" noAdjustHandles="1" noChangeArrowheads="1" noChangeShapeType="1" noTextEdit="1"/>
              </p:cNvSpPr>
              <p:nvPr/>
            </p:nvSpPr>
            <p:spPr>
              <a:xfrm>
                <a:off x="1296841" y="987296"/>
                <a:ext cx="2949249" cy="770660"/>
              </a:xfrm>
              <a:prstGeom prst="rect">
                <a:avLst/>
              </a:prstGeom>
              <a:blipFill>
                <a:blip r:embed="rId7"/>
                <a:stretch>
                  <a:fillRect r="-8471" b="-714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矩形 83">
                <a:extLst>
                  <a:ext uri="{FF2B5EF4-FFF2-40B4-BE49-F238E27FC236}">
                    <a16:creationId xmlns:a16="http://schemas.microsoft.com/office/drawing/2014/main" id="{16036F8C-060D-4C9C-9E5C-185723E8EBB1}"/>
                  </a:ext>
                </a:extLst>
              </p:cNvPr>
              <p:cNvSpPr/>
              <p:nvPr/>
            </p:nvSpPr>
            <p:spPr>
              <a:xfrm>
                <a:off x="8920873" y="3262808"/>
                <a:ext cx="2960553" cy="707886"/>
              </a:xfrm>
              <a:prstGeom prst="rect">
                <a:avLst/>
              </a:prstGeom>
            </p:spPr>
            <p:txBody>
              <a:bodyPr wrap="square">
                <a:spAutoFit/>
                <a:scene3d>
                  <a:camera prst="orthographicFront"/>
                  <a:lightRig rig="threePt" dir="t"/>
                </a:scene3d>
                <a:sp3d contourW="12700"/>
              </a:bodyPr>
              <a:lstStyle/>
              <a:p>
                <a:r>
                  <a:rPr lang="en-US" sz="3600" b="1" i="1" dirty="0" smtClean="0">
                    <a:solidFill>
                      <a:srgbClr val="0070C0"/>
                    </a:solidFill>
                    <a:latin typeface="Cambria" panose="02040503050406030204" pitchFamily="18" charset="0"/>
                    <a:ea typeface="Cambria Math" panose="02040503050406030204" pitchFamily="18" charset="0"/>
                  </a:rPr>
                  <a:t>(</a:t>
                </a:r>
                <a14:m>
                  <m:oMath xmlns:m="http://schemas.openxmlformats.org/officeDocument/2006/math">
                    <m:r>
                      <a:rPr lang="en-US" sz="3600" b="1" i="1" smtClean="0">
                        <a:solidFill>
                          <a:srgbClr val="0070C0"/>
                        </a:solidFill>
                        <a:latin typeface="Cambria Math" panose="02040503050406030204" pitchFamily="18" charset="0"/>
                        <a:ea typeface="Cambria Math" panose="02040503050406030204" pitchFamily="18" charset="0"/>
                      </a:rPr>
                      <m:t>𝑴𝒖𝒐𝒏𝑺𝒂𝒄𝒉</m:t>
                    </m:r>
                  </m:oMath>
                </a14:m>
                <a:r>
                  <a:rPr lang="en-US" sz="4000" b="1" i="1" dirty="0" smtClean="0">
                    <a:solidFill>
                      <a:srgbClr val="0070C0"/>
                    </a:solidFill>
                    <a:latin typeface="Cambria" panose="02040503050406030204" pitchFamily="18" charset="0"/>
                  </a:rPr>
                  <a:t>)</a:t>
                </a:r>
                <a:endParaRPr lang="en-US" sz="4000" b="1" i="1" dirty="0">
                  <a:solidFill>
                    <a:srgbClr val="0070C0"/>
                  </a:solidFill>
                  <a:latin typeface="Cambria" panose="02040503050406030204" pitchFamily="18" charset="0"/>
                </a:endParaRPr>
              </a:p>
            </p:txBody>
          </p:sp>
        </mc:Choice>
        <mc:Fallback xmlns="">
          <p:sp>
            <p:nvSpPr>
              <p:cNvPr id="23" name="矩形 83">
                <a:extLst>
                  <a:ext uri="{FF2B5EF4-FFF2-40B4-BE49-F238E27FC236}">
                    <a16:creationId xmlns:a16="http://schemas.microsoft.com/office/drawing/2014/main" id="{16036F8C-060D-4C9C-9E5C-185723E8EBB1}"/>
                  </a:ext>
                </a:extLst>
              </p:cNvPr>
              <p:cNvSpPr>
                <a:spLocks noRot="1" noChangeAspect="1" noMove="1" noResize="1" noEditPoints="1" noAdjustHandles="1" noChangeArrowheads="1" noChangeShapeType="1" noTextEdit="1"/>
              </p:cNvSpPr>
              <p:nvPr/>
            </p:nvSpPr>
            <p:spPr>
              <a:xfrm>
                <a:off x="8920873" y="3262808"/>
                <a:ext cx="2960553" cy="707886"/>
              </a:xfrm>
              <a:prstGeom prst="rect">
                <a:avLst/>
              </a:prstGeom>
              <a:blipFill>
                <a:blip r:embed="rId8"/>
                <a:stretch>
                  <a:fillRect l="-6173" t="-15517" r="-5350" b="-362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矩形 44"/>
              <p:cNvSpPr/>
              <p:nvPr/>
            </p:nvSpPr>
            <p:spPr>
              <a:xfrm>
                <a:off x="2870449" y="3269742"/>
                <a:ext cx="1704731" cy="77066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base">
                  <a:spcBef>
                    <a:spcPts val="600"/>
                  </a:spcBef>
                  <a:spcAft>
                    <a:spcPts val="600"/>
                  </a:spcAft>
                </a:pPr>
                <a14:m>
                  <m:oMathPara xmlns:m="http://schemas.openxmlformats.org/officeDocument/2006/math">
                    <m:oMathParaPr>
                      <m:jc m:val="centerGroup"/>
                    </m:oMathParaPr>
                    <m:oMath xmlns:m="http://schemas.openxmlformats.org/officeDocument/2006/math">
                      <m:r>
                        <a:rPr lang="en-US" sz="4000" b="1" i="1" smtClean="0">
                          <a:latin typeface="Cambria Math" panose="02040503050406030204" pitchFamily="18" charset="0"/>
                          <a:ea typeface="Cambria Math" panose="02040503050406030204" pitchFamily="18" charset="0"/>
                        </a:rPr>
                        <m:t>𝝅</m:t>
                      </m:r>
                      <m:r>
                        <a:rPr lang="en-US" sz="4000" b="1" i="1" baseline="-25000" smtClean="0">
                          <a:latin typeface="Cambria Math" panose="02040503050406030204" pitchFamily="18" charset="0"/>
                          <a:ea typeface="Cambria Math" panose="02040503050406030204" pitchFamily="18" charset="0"/>
                        </a:rPr>
                        <m:t>𝒎𝒂𝒔𝒂𝒄𝒉</m:t>
                      </m:r>
                      <m:r>
                        <a:rPr lang="en-US" sz="4000" b="1" i="1" baseline="-25000" smtClean="0">
                          <a:latin typeface="Cambria Math" panose="02040503050406030204" pitchFamily="18" charset="0"/>
                          <a:ea typeface="Cambria Math" panose="02040503050406030204" pitchFamily="18" charset="0"/>
                        </a:rPr>
                        <m:t>, </m:t>
                      </m:r>
                      <m:r>
                        <a:rPr lang="en-US" sz="4000" b="1" i="1" baseline="-25000" smtClean="0">
                          <a:latin typeface="Cambria Math" panose="02040503050406030204" pitchFamily="18" charset="0"/>
                          <a:ea typeface="Cambria Math" panose="02040503050406030204" pitchFamily="18" charset="0"/>
                        </a:rPr>
                        <m:t>𝒔𝒐𝒕𝒉𝒆</m:t>
                      </m:r>
                      <m:r>
                        <a:rPr lang="en-US" sz="4000" b="1" i="1" baseline="-25000" smtClean="0">
                          <a:latin typeface="Cambria Math" panose="02040503050406030204" pitchFamily="18" charset="0"/>
                          <a:ea typeface="Cambria Math" panose="02040503050406030204" pitchFamily="18" charset="0"/>
                        </a:rPr>
                        <m:t> </m:t>
                      </m:r>
                    </m:oMath>
                  </m:oMathPara>
                </a14:m>
                <a:endParaRPr lang="en-US" sz="2800" b="1" baseline="-25000" dirty="0"/>
              </a:p>
            </p:txBody>
          </p:sp>
        </mc:Choice>
        <mc:Fallback xmlns="">
          <p:sp>
            <p:nvSpPr>
              <p:cNvPr id="24" name="矩形 44"/>
              <p:cNvSpPr>
                <a:spLocks noRot="1" noChangeAspect="1" noMove="1" noResize="1" noEditPoints="1" noAdjustHandles="1" noChangeArrowheads="1" noChangeShapeType="1" noTextEdit="1"/>
              </p:cNvSpPr>
              <p:nvPr/>
            </p:nvSpPr>
            <p:spPr>
              <a:xfrm>
                <a:off x="2870449" y="3269742"/>
                <a:ext cx="1704731" cy="770660"/>
              </a:xfrm>
              <a:prstGeom prst="rect">
                <a:avLst/>
              </a:prstGeom>
              <a:blipFill>
                <a:blip r:embed="rId9"/>
                <a:stretch>
                  <a:fillRect r="-62857" b="-6299"/>
                </a:stretch>
              </a:blipFill>
              <a:ln>
                <a:noFill/>
              </a:ln>
            </p:spPr>
            <p:txBody>
              <a:bodyPr/>
              <a:lstStyle/>
              <a:p>
                <a:r>
                  <a:rPr lang="en-US">
                    <a:noFill/>
                  </a:rPr>
                  <a:t> </a:t>
                </a:r>
              </a:p>
            </p:txBody>
          </p:sp>
        </mc:Fallback>
      </mc:AlternateContent>
      <p:sp>
        <p:nvSpPr>
          <p:cNvPr id="26" name="矩形 83">
            <a:extLst>
              <a:ext uri="{FF2B5EF4-FFF2-40B4-BE49-F238E27FC236}">
                <a16:creationId xmlns:a16="http://schemas.microsoft.com/office/drawing/2014/main" id="{16036F8C-060D-4C9C-9E5C-185723E8EBB1}"/>
              </a:ext>
            </a:extLst>
          </p:cNvPr>
          <p:cNvSpPr/>
          <p:nvPr/>
        </p:nvSpPr>
        <p:spPr>
          <a:xfrm>
            <a:off x="2711238" y="3244556"/>
            <a:ext cx="496474" cy="707886"/>
          </a:xfrm>
          <a:prstGeom prst="rect">
            <a:avLst/>
          </a:prstGeom>
        </p:spPr>
        <p:txBody>
          <a:bodyPr wrap="square">
            <a:spAutoFit/>
            <a:scene3d>
              <a:camera prst="orthographicFront"/>
              <a:lightRig rig="threePt" dir="t"/>
            </a:scene3d>
            <a:sp3d contourW="12700"/>
          </a:bodyPr>
          <a:lstStyle/>
          <a:p>
            <a:r>
              <a:rPr lang="en-US" sz="4000" b="1" i="1" dirty="0" smtClean="0">
                <a:solidFill>
                  <a:srgbClr val="7030A0"/>
                </a:solidFill>
                <a:latin typeface="Cambria" panose="02040503050406030204" pitchFamily="18" charset="0"/>
              </a:rPr>
              <a:t>(</a:t>
            </a:r>
            <a:endParaRPr lang="en-US" sz="4000" b="1" i="1" dirty="0">
              <a:solidFill>
                <a:srgbClr val="7030A0"/>
              </a:solidFill>
              <a:latin typeface="Cambria" panose="02040503050406030204" pitchFamily="18" charset="0"/>
            </a:endParaRPr>
          </a:p>
        </p:txBody>
      </p:sp>
      <p:sp>
        <p:nvSpPr>
          <p:cNvPr id="28" name="矩形 83">
            <a:extLst>
              <a:ext uri="{FF2B5EF4-FFF2-40B4-BE49-F238E27FC236}">
                <a16:creationId xmlns:a16="http://schemas.microsoft.com/office/drawing/2014/main" id="{16036F8C-060D-4C9C-9E5C-185723E8EBB1}"/>
              </a:ext>
            </a:extLst>
          </p:cNvPr>
          <p:cNvSpPr/>
          <p:nvPr/>
        </p:nvSpPr>
        <p:spPr>
          <a:xfrm>
            <a:off x="11585841" y="3254921"/>
            <a:ext cx="496474" cy="707886"/>
          </a:xfrm>
          <a:prstGeom prst="rect">
            <a:avLst/>
          </a:prstGeom>
        </p:spPr>
        <p:txBody>
          <a:bodyPr wrap="square">
            <a:spAutoFit/>
            <a:scene3d>
              <a:camera prst="orthographicFront"/>
              <a:lightRig rig="threePt" dir="t"/>
            </a:scene3d>
            <a:sp3d contourW="12700"/>
          </a:bodyPr>
          <a:lstStyle/>
          <a:p>
            <a:r>
              <a:rPr lang="en-US" sz="4000" b="1" i="1" dirty="0">
                <a:solidFill>
                  <a:srgbClr val="7030A0"/>
                </a:solidFill>
                <a:latin typeface="Cambria" panose="02040503050406030204" pitchFamily="18" charset="0"/>
              </a:rPr>
              <a:t>)</a:t>
            </a:r>
          </a:p>
        </p:txBody>
      </p:sp>
      <p:sp>
        <p:nvSpPr>
          <p:cNvPr id="30" name="矩形 83">
            <a:extLst>
              <a:ext uri="{FF2B5EF4-FFF2-40B4-BE49-F238E27FC236}">
                <a16:creationId xmlns:a16="http://schemas.microsoft.com/office/drawing/2014/main" id="{16036F8C-060D-4C9C-9E5C-185723E8EBB1}"/>
              </a:ext>
            </a:extLst>
          </p:cNvPr>
          <p:cNvSpPr/>
          <p:nvPr/>
        </p:nvSpPr>
        <p:spPr>
          <a:xfrm>
            <a:off x="11748112" y="3247034"/>
            <a:ext cx="496474" cy="707886"/>
          </a:xfrm>
          <a:prstGeom prst="rect">
            <a:avLst/>
          </a:prstGeom>
        </p:spPr>
        <p:txBody>
          <a:bodyPr wrap="square">
            <a:spAutoFit/>
            <a:scene3d>
              <a:camera prst="orthographicFront"/>
              <a:lightRig rig="threePt" dir="t"/>
            </a:scene3d>
            <a:sp3d contourW="12700"/>
          </a:bodyPr>
          <a:lstStyle/>
          <a:p>
            <a:r>
              <a:rPr lang="en-US" sz="4000" b="1" i="1" dirty="0">
                <a:solidFill>
                  <a:srgbClr val="00B050"/>
                </a:solidFill>
                <a:latin typeface="Cambria" panose="02040503050406030204" pitchFamily="18" charset="0"/>
              </a:rPr>
              <a:t>)</a:t>
            </a:r>
          </a:p>
        </p:txBody>
      </p:sp>
      <p:sp>
        <p:nvSpPr>
          <p:cNvPr id="31" name="矩形 83">
            <a:extLst>
              <a:ext uri="{FF2B5EF4-FFF2-40B4-BE49-F238E27FC236}">
                <a16:creationId xmlns:a16="http://schemas.microsoft.com/office/drawing/2014/main" id="{16036F8C-060D-4C9C-9E5C-185723E8EBB1}"/>
              </a:ext>
            </a:extLst>
          </p:cNvPr>
          <p:cNvSpPr/>
          <p:nvPr/>
        </p:nvSpPr>
        <p:spPr>
          <a:xfrm>
            <a:off x="1461370" y="3761269"/>
            <a:ext cx="2818158" cy="400110"/>
          </a:xfrm>
          <a:prstGeom prst="rect">
            <a:avLst/>
          </a:prstGeom>
        </p:spPr>
        <p:txBody>
          <a:bodyPr wrap="square">
            <a:spAutoFit/>
            <a:scene3d>
              <a:camera prst="orthographicFront"/>
              <a:lightRig rig="threePt" dir="t"/>
            </a:scene3d>
            <a:sp3d contourW="12700"/>
          </a:bodyPr>
          <a:lstStyle/>
          <a:p>
            <a:r>
              <a:rPr lang="en-US" sz="2000" b="1" i="1" dirty="0" err="1" smtClean="0">
                <a:solidFill>
                  <a:srgbClr val="00B050"/>
                </a:solidFill>
                <a:latin typeface="Cambria" panose="02040503050406030204" pitchFamily="18" charset="0"/>
              </a:rPr>
              <a:t>sothe</a:t>
            </a:r>
            <a:r>
              <a:rPr lang="en-US" sz="2000" b="1" i="1" dirty="0" smtClean="0">
                <a:solidFill>
                  <a:srgbClr val="00B050"/>
                </a:solidFill>
                <a:latin typeface="Cambria" panose="02040503050406030204" pitchFamily="18" charset="0"/>
              </a:rPr>
              <a:t>=</a:t>
            </a:r>
            <a:r>
              <a:rPr lang="en-US" sz="2000" b="1" i="1" dirty="0" err="1" smtClean="0">
                <a:solidFill>
                  <a:srgbClr val="00B050"/>
                </a:solidFill>
                <a:latin typeface="Cambria" panose="02040503050406030204" pitchFamily="18" charset="0"/>
              </a:rPr>
              <a:t>sothe</a:t>
            </a:r>
            <a:endParaRPr lang="en-US" sz="2000" b="1" i="1" dirty="0">
              <a:solidFill>
                <a:srgbClr val="00B050"/>
              </a:solidFill>
              <a:latin typeface="Cambria" panose="02040503050406030204" pitchFamily="18" charset="0"/>
            </a:endParaRPr>
          </a:p>
        </p:txBody>
      </p:sp>
      <p:sp>
        <p:nvSpPr>
          <p:cNvPr id="32" name="矩形 83">
            <a:extLst>
              <a:ext uri="{FF2B5EF4-FFF2-40B4-BE49-F238E27FC236}">
                <a16:creationId xmlns:a16="http://schemas.microsoft.com/office/drawing/2014/main" id="{16036F8C-060D-4C9C-9E5C-185723E8EBB1}"/>
              </a:ext>
            </a:extLst>
          </p:cNvPr>
          <p:cNvSpPr/>
          <p:nvPr/>
        </p:nvSpPr>
        <p:spPr>
          <a:xfrm>
            <a:off x="177929" y="2307819"/>
            <a:ext cx="1210898" cy="646331"/>
          </a:xfrm>
          <a:prstGeom prst="rect">
            <a:avLst/>
          </a:prstGeom>
        </p:spPr>
        <p:txBody>
          <a:bodyPr wrap="square">
            <a:spAutoFit/>
            <a:scene3d>
              <a:camera prst="orthographicFront"/>
              <a:lightRig rig="threePt" dir="t"/>
            </a:scene3d>
            <a:sp3d contourW="12700"/>
          </a:bodyPr>
          <a:lstStyle/>
          <a:p>
            <a:r>
              <a:rPr lang="en-US" sz="3600" b="1" i="1" dirty="0" smtClean="0">
                <a:solidFill>
                  <a:schemeClr val="accent3">
                    <a:lumMod val="75000"/>
                  </a:schemeClr>
                </a:solidFill>
                <a:latin typeface="Cambria" panose="02040503050406030204" pitchFamily="18" charset="0"/>
              </a:rPr>
              <a:t>R</a:t>
            </a:r>
            <a:r>
              <a:rPr lang="en-US" sz="3600" b="1" i="1" baseline="-25000" dirty="0" smtClean="0">
                <a:solidFill>
                  <a:schemeClr val="accent3">
                    <a:lumMod val="75000"/>
                  </a:schemeClr>
                </a:solidFill>
                <a:latin typeface="Cambria" panose="02040503050406030204" pitchFamily="18" charset="0"/>
              </a:rPr>
              <a:t>2</a:t>
            </a:r>
            <a:r>
              <a:rPr lang="en-US" sz="3600" b="1" i="1" dirty="0" smtClean="0">
                <a:solidFill>
                  <a:schemeClr val="accent3">
                    <a:lumMod val="75000"/>
                  </a:schemeClr>
                </a:solidFill>
                <a:latin typeface="Cambria" panose="02040503050406030204" pitchFamily="18" charset="0"/>
              </a:rPr>
              <a:t> = </a:t>
            </a:r>
            <a:r>
              <a:rPr lang="en-US" sz="3600" b="1" i="1" baseline="-25000" dirty="0" smtClean="0">
                <a:solidFill>
                  <a:schemeClr val="accent3">
                    <a:lumMod val="75000"/>
                  </a:schemeClr>
                </a:solidFill>
                <a:latin typeface="Cambria" panose="02040503050406030204" pitchFamily="18" charset="0"/>
              </a:rPr>
              <a:t>     </a:t>
            </a:r>
            <a:endParaRPr lang="en-US" sz="3600" b="1" i="1" baseline="-25000" dirty="0">
              <a:solidFill>
                <a:schemeClr val="accent3">
                  <a:lumMod val="75000"/>
                </a:schemeClr>
              </a:solidFill>
              <a:latin typeface="Cambria" panose="02040503050406030204" pitchFamily="18" charset="0"/>
            </a:endParaRPr>
          </a:p>
        </p:txBody>
      </p:sp>
      <mc:AlternateContent xmlns:mc="http://schemas.openxmlformats.org/markup-compatibility/2006" xmlns:a14="http://schemas.microsoft.com/office/drawing/2010/main">
        <mc:Choice Requires="a14">
          <p:sp>
            <p:nvSpPr>
              <p:cNvPr id="33" name="矩形 44"/>
              <p:cNvSpPr/>
              <p:nvPr/>
            </p:nvSpPr>
            <p:spPr>
              <a:xfrm>
                <a:off x="1047195" y="2219266"/>
                <a:ext cx="2949249" cy="77066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base">
                  <a:spcBef>
                    <a:spcPts val="600"/>
                  </a:spcBef>
                  <a:spcAft>
                    <a:spcPts val="600"/>
                  </a:spcAft>
                </a:pPr>
                <a14:m>
                  <m:oMathPara xmlns:m="http://schemas.openxmlformats.org/officeDocument/2006/math">
                    <m:oMathParaPr>
                      <m:jc m:val="left"/>
                    </m:oMathParaPr>
                    <m:oMath xmlns:m="http://schemas.openxmlformats.org/officeDocument/2006/math">
                      <m:r>
                        <a:rPr lang="en-US" sz="4000" b="1" i="1" smtClean="0">
                          <a:latin typeface="Cambria Math" panose="02040503050406030204" pitchFamily="18" charset="0"/>
                          <a:ea typeface="Cambria Math" panose="02040503050406030204" pitchFamily="18" charset="0"/>
                        </a:rPr>
                        <m:t>𝝅</m:t>
                      </m:r>
                      <m:r>
                        <a:rPr lang="en-US" sz="4000" b="1" i="1" baseline="-25000" smtClean="0">
                          <a:latin typeface="Cambria Math" panose="02040503050406030204" pitchFamily="18" charset="0"/>
                          <a:ea typeface="Cambria Math" panose="02040503050406030204" pitchFamily="18" charset="0"/>
                        </a:rPr>
                        <m:t>𝒎𝒂𝒔𝒂𝒄𝒉</m:t>
                      </m:r>
                      <m:r>
                        <a:rPr lang="en-US" sz="4000" b="1" i="1" baseline="-25000" smtClean="0">
                          <a:latin typeface="Cambria Math" panose="02040503050406030204" pitchFamily="18" charset="0"/>
                          <a:ea typeface="Cambria Math" panose="02040503050406030204" pitchFamily="18" charset="0"/>
                        </a:rPr>
                        <m:t> </m:t>
                      </m:r>
                    </m:oMath>
                  </m:oMathPara>
                </a14:m>
                <a:endParaRPr lang="en-US" sz="2800" b="1" baseline="-25000" dirty="0"/>
              </a:p>
            </p:txBody>
          </p:sp>
        </mc:Choice>
        <mc:Fallback xmlns="">
          <p:sp>
            <p:nvSpPr>
              <p:cNvPr id="33" name="矩形 44"/>
              <p:cNvSpPr>
                <a:spLocks noRot="1" noChangeAspect="1" noMove="1" noResize="1" noEditPoints="1" noAdjustHandles="1" noChangeArrowheads="1" noChangeShapeType="1" noTextEdit="1"/>
              </p:cNvSpPr>
              <p:nvPr/>
            </p:nvSpPr>
            <p:spPr>
              <a:xfrm>
                <a:off x="1047195" y="2219266"/>
                <a:ext cx="2949249" cy="770660"/>
              </a:xfrm>
              <a:prstGeom prst="rect">
                <a:avLst/>
              </a:prstGeom>
              <a:blipFill>
                <a:blip r:embed="rId10"/>
                <a:stretch>
                  <a:fillRect/>
                </a:stretch>
              </a:blipFill>
              <a:ln>
                <a:noFill/>
              </a:ln>
            </p:spPr>
            <p:txBody>
              <a:bodyPr/>
              <a:lstStyle/>
              <a:p>
                <a:r>
                  <a:rPr lang="en-US">
                    <a:noFill/>
                  </a:rPr>
                  <a:t> </a:t>
                </a:r>
              </a:p>
            </p:txBody>
          </p:sp>
        </mc:Fallback>
      </mc:AlternateContent>
      <p:sp>
        <p:nvSpPr>
          <p:cNvPr id="35" name="矩形 83">
            <a:extLst>
              <a:ext uri="{FF2B5EF4-FFF2-40B4-BE49-F238E27FC236}">
                <a16:creationId xmlns:a16="http://schemas.microsoft.com/office/drawing/2014/main" id="{16036F8C-060D-4C9C-9E5C-185723E8EBB1}"/>
              </a:ext>
            </a:extLst>
          </p:cNvPr>
          <p:cNvSpPr/>
          <p:nvPr/>
        </p:nvSpPr>
        <p:spPr>
          <a:xfrm>
            <a:off x="4447092" y="2382993"/>
            <a:ext cx="2784277" cy="646331"/>
          </a:xfrm>
          <a:prstGeom prst="rect">
            <a:avLst/>
          </a:prstGeom>
        </p:spPr>
        <p:txBody>
          <a:bodyPr wrap="square">
            <a:spAutoFit/>
            <a:scene3d>
              <a:camera prst="orthographicFront"/>
              <a:lightRig rig="threePt" dir="t"/>
            </a:scene3d>
            <a:sp3d contourW="12700"/>
          </a:bodyPr>
          <a:lstStyle/>
          <a:p>
            <a:r>
              <a:rPr lang="en-US" sz="3600" b="1" i="1" dirty="0" smtClean="0">
                <a:solidFill>
                  <a:srgbClr val="0070C0"/>
                </a:solidFill>
                <a:latin typeface="Cambria" panose="02040503050406030204" pitchFamily="18" charset="0"/>
              </a:rPr>
              <a:t>(</a:t>
            </a:r>
            <a:r>
              <a:rPr lang="en-US" sz="3600" b="1" i="1" dirty="0" err="1" smtClean="0">
                <a:solidFill>
                  <a:srgbClr val="0070C0"/>
                </a:solidFill>
                <a:latin typeface="Cambria" panose="02040503050406030204" pitchFamily="18" charset="0"/>
              </a:rPr>
              <a:t>DocGia</a:t>
            </a:r>
            <a:r>
              <a:rPr lang="en-US" sz="3600" b="1" i="1" dirty="0" smtClean="0">
                <a:solidFill>
                  <a:srgbClr val="0070C0"/>
                </a:solidFill>
                <a:latin typeface="Cambria" panose="02040503050406030204" pitchFamily="18" charset="0"/>
              </a:rPr>
              <a:t>)</a:t>
            </a:r>
            <a:endParaRPr lang="en-US" sz="3600" b="1" i="1" dirty="0">
              <a:solidFill>
                <a:srgbClr val="0070C0"/>
              </a:solidFill>
              <a:latin typeface="Cambria" panose="02040503050406030204" pitchFamily="18" charset="0"/>
            </a:endParaRPr>
          </a:p>
        </p:txBody>
      </p:sp>
      <p:sp>
        <p:nvSpPr>
          <p:cNvPr id="40" name="矩形 83">
            <a:extLst>
              <a:ext uri="{FF2B5EF4-FFF2-40B4-BE49-F238E27FC236}">
                <a16:creationId xmlns:a16="http://schemas.microsoft.com/office/drawing/2014/main" id="{16036F8C-060D-4C9C-9E5C-185723E8EBB1}"/>
              </a:ext>
            </a:extLst>
          </p:cNvPr>
          <p:cNvSpPr/>
          <p:nvPr/>
        </p:nvSpPr>
        <p:spPr>
          <a:xfrm>
            <a:off x="4209040" y="4761461"/>
            <a:ext cx="1210898" cy="646331"/>
          </a:xfrm>
          <a:prstGeom prst="rect">
            <a:avLst/>
          </a:prstGeom>
        </p:spPr>
        <p:txBody>
          <a:bodyPr wrap="square">
            <a:spAutoFit/>
            <a:scene3d>
              <a:camera prst="orthographicFront"/>
              <a:lightRig rig="threePt" dir="t"/>
            </a:scene3d>
            <a:sp3d contourW="12700"/>
          </a:bodyPr>
          <a:lstStyle/>
          <a:p>
            <a:r>
              <a:rPr lang="en-US" sz="3600" b="1" i="1" dirty="0" smtClean="0">
                <a:solidFill>
                  <a:schemeClr val="accent3">
                    <a:lumMod val="75000"/>
                  </a:schemeClr>
                </a:solidFill>
                <a:latin typeface="Cambria" panose="02040503050406030204" pitchFamily="18" charset="0"/>
              </a:rPr>
              <a:t>R</a:t>
            </a:r>
            <a:r>
              <a:rPr lang="en-US" sz="3600" b="1" i="1" baseline="-25000" dirty="0" smtClean="0">
                <a:solidFill>
                  <a:schemeClr val="accent3">
                    <a:lumMod val="75000"/>
                  </a:schemeClr>
                </a:solidFill>
                <a:latin typeface="Cambria" panose="02040503050406030204" pitchFamily="18" charset="0"/>
              </a:rPr>
              <a:t>1</a:t>
            </a:r>
            <a:r>
              <a:rPr lang="en-US" sz="3600" b="1" i="1" dirty="0" smtClean="0">
                <a:solidFill>
                  <a:schemeClr val="accent3">
                    <a:lumMod val="75000"/>
                  </a:schemeClr>
                </a:solidFill>
                <a:latin typeface="Cambria" panose="02040503050406030204" pitchFamily="18" charset="0"/>
              </a:rPr>
              <a:t>  </a:t>
            </a:r>
            <a:r>
              <a:rPr lang="en-US" sz="3600" b="1" i="1" baseline="-25000" dirty="0" smtClean="0">
                <a:solidFill>
                  <a:schemeClr val="accent3">
                    <a:lumMod val="75000"/>
                  </a:schemeClr>
                </a:solidFill>
                <a:latin typeface="Cambria" panose="02040503050406030204" pitchFamily="18" charset="0"/>
              </a:rPr>
              <a:t>     </a:t>
            </a:r>
            <a:endParaRPr lang="en-US" sz="3600" b="1" i="1" baseline="-25000" dirty="0">
              <a:solidFill>
                <a:schemeClr val="accent3">
                  <a:lumMod val="75000"/>
                </a:schemeClr>
              </a:solidFill>
              <a:latin typeface="Cambria" panose="02040503050406030204" pitchFamily="18" charset="0"/>
            </a:endParaRPr>
          </a:p>
        </p:txBody>
      </p:sp>
      <p:sp>
        <p:nvSpPr>
          <p:cNvPr id="41" name="矩形 83">
            <a:extLst>
              <a:ext uri="{FF2B5EF4-FFF2-40B4-BE49-F238E27FC236}">
                <a16:creationId xmlns:a16="http://schemas.microsoft.com/office/drawing/2014/main" id="{16036F8C-060D-4C9C-9E5C-185723E8EBB1}"/>
              </a:ext>
            </a:extLst>
          </p:cNvPr>
          <p:cNvSpPr/>
          <p:nvPr/>
        </p:nvSpPr>
        <p:spPr>
          <a:xfrm>
            <a:off x="6625920" y="4679543"/>
            <a:ext cx="1210898" cy="646331"/>
          </a:xfrm>
          <a:prstGeom prst="rect">
            <a:avLst/>
          </a:prstGeom>
        </p:spPr>
        <p:txBody>
          <a:bodyPr wrap="square">
            <a:spAutoFit/>
            <a:scene3d>
              <a:camera prst="orthographicFront"/>
              <a:lightRig rig="threePt" dir="t"/>
            </a:scene3d>
            <a:sp3d contourW="12700"/>
          </a:bodyPr>
          <a:lstStyle/>
          <a:p>
            <a:r>
              <a:rPr lang="en-US" sz="3600" b="1" i="1" dirty="0" smtClean="0">
                <a:solidFill>
                  <a:schemeClr val="accent3">
                    <a:lumMod val="75000"/>
                  </a:schemeClr>
                </a:solidFill>
                <a:latin typeface="Cambria" panose="02040503050406030204" pitchFamily="18" charset="0"/>
              </a:rPr>
              <a:t>R</a:t>
            </a:r>
            <a:r>
              <a:rPr lang="en-US" sz="3600" b="1" i="1" baseline="-25000" dirty="0" smtClean="0">
                <a:solidFill>
                  <a:schemeClr val="accent3">
                    <a:lumMod val="75000"/>
                  </a:schemeClr>
                </a:solidFill>
                <a:latin typeface="Cambria" panose="02040503050406030204" pitchFamily="18" charset="0"/>
              </a:rPr>
              <a:t>2</a:t>
            </a:r>
            <a:r>
              <a:rPr lang="en-US" sz="3600" b="1" i="1" dirty="0" smtClean="0">
                <a:solidFill>
                  <a:schemeClr val="accent3">
                    <a:lumMod val="75000"/>
                  </a:schemeClr>
                </a:solidFill>
                <a:latin typeface="Cambria" panose="02040503050406030204" pitchFamily="18" charset="0"/>
              </a:rPr>
              <a:t>  </a:t>
            </a:r>
            <a:r>
              <a:rPr lang="en-US" sz="3600" b="1" i="1" baseline="-25000" dirty="0" smtClean="0">
                <a:solidFill>
                  <a:schemeClr val="accent3">
                    <a:lumMod val="75000"/>
                  </a:schemeClr>
                </a:solidFill>
                <a:latin typeface="Cambria" panose="02040503050406030204" pitchFamily="18" charset="0"/>
              </a:rPr>
              <a:t>     </a:t>
            </a:r>
            <a:endParaRPr lang="en-US" sz="3600" b="1" i="1" baseline="-25000" dirty="0">
              <a:solidFill>
                <a:schemeClr val="accent3">
                  <a:lumMod val="75000"/>
                </a:schemeClr>
              </a:solidFill>
              <a:latin typeface="Cambria" panose="02040503050406030204" pitchFamily="18" charset="0"/>
            </a:endParaRPr>
          </a:p>
        </p:txBody>
      </p:sp>
      <p:sp>
        <p:nvSpPr>
          <p:cNvPr id="42" name="矩形 83">
            <a:extLst>
              <a:ext uri="{FF2B5EF4-FFF2-40B4-BE49-F238E27FC236}">
                <a16:creationId xmlns:a16="http://schemas.microsoft.com/office/drawing/2014/main" id="{16036F8C-060D-4C9C-9E5C-185723E8EBB1}"/>
              </a:ext>
            </a:extLst>
          </p:cNvPr>
          <p:cNvSpPr/>
          <p:nvPr/>
        </p:nvSpPr>
        <p:spPr>
          <a:xfrm>
            <a:off x="4752367" y="5187374"/>
            <a:ext cx="2467281" cy="400110"/>
          </a:xfrm>
          <a:prstGeom prst="rect">
            <a:avLst/>
          </a:prstGeom>
        </p:spPr>
        <p:txBody>
          <a:bodyPr wrap="square">
            <a:spAutoFit/>
            <a:scene3d>
              <a:camera prst="orthographicFront"/>
              <a:lightRig rig="threePt" dir="t"/>
            </a:scene3d>
            <a:sp3d contourW="12700"/>
          </a:bodyPr>
          <a:lstStyle/>
          <a:p>
            <a:r>
              <a:rPr lang="en-US" sz="2000" b="1" i="1" dirty="0" err="1" smtClean="0">
                <a:solidFill>
                  <a:srgbClr val="00B050"/>
                </a:solidFill>
                <a:latin typeface="Cambria" panose="02040503050406030204" pitchFamily="18" charset="0"/>
              </a:rPr>
              <a:t>masach</a:t>
            </a:r>
            <a:r>
              <a:rPr lang="en-US" sz="2000" b="1" i="1" dirty="0" smtClean="0">
                <a:solidFill>
                  <a:srgbClr val="00B050"/>
                </a:solidFill>
                <a:latin typeface="Cambria" panose="02040503050406030204" pitchFamily="18" charset="0"/>
              </a:rPr>
              <a:t>=</a:t>
            </a:r>
            <a:r>
              <a:rPr lang="en-US" sz="2000" b="1" i="1" dirty="0" err="1" smtClean="0">
                <a:solidFill>
                  <a:srgbClr val="00B050"/>
                </a:solidFill>
                <a:latin typeface="Cambria" panose="02040503050406030204" pitchFamily="18" charset="0"/>
              </a:rPr>
              <a:t>masach</a:t>
            </a:r>
            <a:endParaRPr lang="en-US" sz="2000" b="1" i="1" dirty="0">
              <a:solidFill>
                <a:srgbClr val="00B050"/>
              </a:solidFill>
              <a:latin typeface="Cambria" panose="02040503050406030204" pitchFamily="18" charset="0"/>
            </a:endParaRPr>
          </a:p>
        </p:txBody>
      </p:sp>
      <p:sp>
        <p:nvSpPr>
          <p:cNvPr id="43" name="矩形 83">
            <a:extLst>
              <a:ext uri="{FF2B5EF4-FFF2-40B4-BE49-F238E27FC236}">
                <a16:creationId xmlns:a16="http://schemas.microsoft.com/office/drawing/2014/main" id="{16036F8C-060D-4C9C-9E5C-185723E8EBB1}"/>
              </a:ext>
            </a:extLst>
          </p:cNvPr>
          <p:cNvSpPr/>
          <p:nvPr/>
        </p:nvSpPr>
        <p:spPr>
          <a:xfrm>
            <a:off x="3925568" y="4648765"/>
            <a:ext cx="496474" cy="707886"/>
          </a:xfrm>
          <a:prstGeom prst="rect">
            <a:avLst/>
          </a:prstGeom>
        </p:spPr>
        <p:txBody>
          <a:bodyPr wrap="square">
            <a:spAutoFit/>
            <a:scene3d>
              <a:camera prst="orthographicFront"/>
              <a:lightRig rig="threePt" dir="t"/>
            </a:scene3d>
            <a:sp3d contourW="12700"/>
          </a:bodyPr>
          <a:lstStyle/>
          <a:p>
            <a:r>
              <a:rPr lang="en-US" sz="4000" b="1" i="1" dirty="0" smtClean="0">
                <a:solidFill>
                  <a:srgbClr val="7030A0"/>
                </a:solidFill>
                <a:latin typeface="Cambria" panose="02040503050406030204" pitchFamily="18" charset="0"/>
              </a:rPr>
              <a:t>(</a:t>
            </a:r>
            <a:endParaRPr lang="en-US" sz="4000" b="1" i="1" dirty="0">
              <a:solidFill>
                <a:srgbClr val="7030A0"/>
              </a:solidFill>
              <a:latin typeface="Cambria" panose="02040503050406030204" pitchFamily="18" charset="0"/>
            </a:endParaRPr>
          </a:p>
        </p:txBody>
      </p:sp>
      <p:sp>
        <p:nvSpPr>
          <p:cNvPr id="44" name="矩形 83">
            <a:extLst>
              <a:ext uri="{FF2B5EF4-FFF2-40B4-BE49-F238E27FC236}">
                <a16:creationId xmlns:a16="http://schemas.microsoft.com/office/drawing/2014/main" id="{16036F8C-060D-4C9C-9E5C-185723E8EBB1}"/>
              </a:ext>
            </a:extLst>
          </p:cNvPr>
          <p:cNvSpPr/>
          <p:nvPr/>
        </p:nvSpPr>
        <p:spPr>
          <a:xfrm>
            <a:off x="7191990" y="4617988"/>
            <a:ext cx="496474" cy="707886"/>
          </a:xfrm>
          <a:prstGeom prst="rect">
            <a:avLst/>
          </a:prstGeom>
        </p:spPr>
        <p:txBody>
          <a:bodyPr wrap="square">
            <a:spAutoFit/>
            <a:scene3d>
              <a:camera prst="orthographicFront"/>
              <a:lightRig rig="threePt" dir="t"/>
            </a:scene3d>
            <a:sp3d contourW="12700"/>
          </a:bodyPr>
          <a:lstStyle/>
          <a:p>
            <a:r>
              <a:rPr lang="en-US" sz="4000" b="1" i="1" dirty="0">
                <a:solidFill>
                  <a:srgbClr val="7030A0"/>
                </a:solidFill>
                <a:latin typeface="Cambria" panose="02040503050406030204" pitchFamily="18" charset="0"/>
              </a:rPr>
              <a:t>)</a:t>
            </a:r>
          </a:p>
        </p:txBody>
      </p:sp>
      <p:sp>
        <p:nvSpPr>
          <p:cNvPr id="45" name="矩形 83">
            <a:extLst>
              <a:ext uri="{FF2B5EF4-FFF2-40B4-BE49-F238E27FC236}">
                <a16:creationId xmlns:a16="http://schemas.microsoft.com/office/drawing/2014/main" id="{16036F8C-060D-4C9C-9E5C-185723E8EBB1}"/>
              </a:ext>
            </a:extLst>
          </p:cNvPr>
          <p:cNvSpPr/>
          <p:nvPr/>
        </p:nvSpPr>
        <p:spPr>
          <a:xfrm rot="10800000">
            <a:off x="2670694" y="2420439"/>
            <a:ext cx="496474" cy="707886"/>
          </a:xfrm>
          <a:prstGeom prst="rect">
            <a:avLst/>
          </a:prstGeom>
        </p:spPr>
        <p:txBody>
          <a:bodyPr wrap="square">
            <a:spAutoFit/>
            <a:scene3d>
              <a:camera prst="orthographicFront"/>
              <a:lightRig rig="threePt" dir="t"/>
            </a:scene3d>
            <a:sp3d contourW="12700"/>
          </a:bodyPr>
          <a:lstStyle/>
          <a:p>
            <a:r>
              <a:rPr lang="en-US" sz="4000" b="1" i="1" dirty="0">
                <a:solidFill>
                  <a:srgbClr val="00B050"/>
                </a:solidFill>
                <a:latin typeface="Cambria" panose="02040503050406030204" pitchFamily="18" charset="0"/>
              </a:rPr>
              <a:t>)</a:t>
            </a:r>
          </a:p>
        </p:txBody>
      </p:sp>
      <mc:AlternateContent xmlns:mc="http://schemas.openxmlformats.org/markup-compatibility/2006" xmlns:a14="http://schemas.microsoft.com/office/drawing/2010/main">
        <mc:Choice Requires="a14">
          <p:sp>
            <p:nvSpPr>
              <p:cNvPr id="46" name="矩形 44"/>
              <p:cNvSpPr/>
              <p:nvPr/>
            </p:nvSpPr>
            <p:spPr>
              <a:xfrm>
                <a:off x="2385807" y="2286126"/>
                <a:ext cx="2945400" cy="77066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base">
                  <a:spcBef>
                    <a:spcPts val="600"/>
                  </a:spcBef>
                  <a:spcAft>
                    <a:spcPts val="600"/>
                  </a:spcAft>
                </a:pPr>
                <a14:m>
                  <m:oMathPara xmlns:m="http://schemas.openxmlformats.org/officeDocument/2006/math">
                    <m:oMathParaPr>
                      <m:jc m:val="centerGroup"/>
                    </m:oMathParaPr>
                    <m:oMath xmlns:m="http://schemas.openxmlformats.org/officeDocument/2006/math">
                      <m:r>
                        <a:rPr lang="en-US" sz="4000" b="1" i="1" smtClean="0">
                          <a:latin typeface="Cambria Math" panose="02040503050406030204" pitchFamily="18" charset="0"/>
                          <a:ea typeface="Cambria Math" panose="02040503050406030204" pitchFamily="18" charset="0"/>
                        </a:rPr>
                        <m:t>𝝅</m:t>
                      </m:r>
                      <m:r>
                        <a:rPr lang="en-US" sz="4000" b="1" i="1" baseline="-25000" smtClean="0">
                          <a:latin typeface="Cambria Math" panose="02040503050406030204" pitchFamily="18" charset="0"/>
                          <a:ea typeface="Cambria Math" panose="02040503050406030204" pitchFamily="18" charset="0"/>
                        </a:rPr>
                        <m:t>𝒔𝒐𝒕𝒉𝒆</m:t>
                      </m:r>
                      <m:r>
                        <a:rPr lang="en-US" sz="4000" b="1" i="1" baseline="-25000" smtClean="0">
                          <a:latin typeface="Cambria Math" panose="02040503050406030204" pitchFamily="18" charset="0"/>
                          <a:ea typeface="Cambria Math" panose="02040503050406030204" pitchFamily="18" charset="0"/>
                        </a:rPr>
                        <m:t> </m:t>
                      </m:r>
                    </m:oMath>
                  </m:oMathPara>
                </a14:m>
                <a:endParaRPr lang="en-US" sz="2800" b="1" baseline="-25000" dirty="0"/>
              </a:p>
            </p:txBody>
          </p:sp>
        </mc:Choice>
        <mc:Fallback xmlns="">
          <p:sp>
            <p:nvSpPr>
              <p:cNvPr id="46" name="矩形 44"/>
              <p:cNvSpPr>
                <a:spLocks noRot="1" noChangeAspect="1" noMove="1" noResize="1" noEditPoints="1" noAdjustHandles="1" noChangeArrowheads="1" noChangeShapeType="1" noTextEdit="1"/>
              </p:cNvSpPr>
              <p:nvPr/>
            </p:nvSpPr>
            <p:spPr>
              <a:xfrm>
                <a:off x="2385807" y="2286126"/>
                <a:ext cx="2945400" cy="770660"/>
              </a:xfrm>
              <a:prstGeom prst="rect">
                <a:avLst/>
              </a:prstGeom>
              <a:blipFill>
                <a:blip r:embed="rId11"/>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30434796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1"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938681" y="1071382"/>
            <a:ext cx="9588919" cy="6093976"/>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8738" lvl="0" algn="just" eaLnBrk="0" fontAlgn="base" hangingPunct="0">
              <a:spcBef>
                <a:spcPts val="1200"/>
              </a:spcBef>
              <a:spcAft>
                <a:spcPct val="0"/>
              </a:spcAft>
              <a:buClr>
                <a:srgbClr val="003366"/>
              </a:buClr>
              <a:buSzPct val="75000"/>
            </a:pPr>
            <a:r>
              <a:rPr lang="en-US" sz="3200" b="1" dirty="0" err="1"/>
              <a:t>Bài</a:t>
            </a:r>
            <a:r>
              <a:rPr lang="en-US" sz="3200" b="1" dirty="0"/>
              <a:t> 1:</a:t>
            </a:r>
            <a:r>
              <a:rPr lang="en-US" sz="3200" dirty="0"/>
              <a:t> </a:t>
            </a:r>
            <a:r>
              <a:rPr lang="vi-VN" sz="3200" dirty="0"/>
              <a:t>Cho các quan hệ Q(ABD), R(BDF), S(FG) tối ưu biểu thức đại số sau:</a:t>
            </a:r>
            <a:endParaRPr lang="en-US" sz="3200" dirty="0"/>
          </a:p>
          <a:p>
            <a:pPr marL="58738" lvl="0" algn="just" eaLnBrk="0" fontAlgn="base" hangingPunct="0">
              <a:spcBef>
                <a:spcPts val="1200"/>
              </a:spcBef>
              <a:spcAft>
                <a:spcPct val="0"/>
              </a:spcAft>
              <a:buClr>
                <a:srgbClr val="003366"/>
              </a:buClr>
              <a:buSzPct val="75000"/>
            </a:pPr>
            <a:endParaRPr lang="en-US" sz="3200" dirty="0"/>
          </a:p>
          <a:p>
            <a:pPr marL="58738" lvl="0" algn="just" eaLnBrk="0" fontAlgn="base" hangingPunct="0">
              <a:spcBef>
                <a:spcPts val="1200"/>
              </a:spcBef>
              <a:spcAft>
                <a:spcPct val="0"/>
              </a:spcAft>
              <a:buClr>
                <a:srgbClr val="003366"/>
              </a:buClr>
              <a:buSzPct val="75000"/>
            </a:pPr>
            <a:endParaRPr lang="en-US" sz="3200" dirty="0"/>
          </a:p>
          <a:p>
            <a:pPr marL="58738" lvl="0" algn="just" eaLnBrk="0" fontAlgn="base" hangingPunct="0">
              <a:spcBef>
                <a:spcPts val="1200"/>
              </a:spcBef>
              <a:spcAft>
                <a:spcPct val="0"/>
              </a:spcAft>
              <a:buClr>
                <a:srgbClr val="003366"/>
              </a:buClr>
              <a:buSzPct val="75000"/>
            </a:pPr>
            <a:r>
              <a:rPr lang="en-US" sz="3200" b="1" dirty="0" err="1"/>
              <a:t>Bài</a:t>
            </a:r>
            <a:r>
              <a:rPr lang="en-US" sz="3200" b="1" dirty="0"/>
              <a:t> 2:</a:t>
            </a:r>
            <a:r>
              <a:rPr lang="en-US" sz="3200" dirty="0"/>
              <a:t> </a:t>
            </a:r>
            <a:r>
              <a:rPr lang="vi-VN" sz="3200" dirty="0"/>
              <a:t>Cho cơ sở dữ liệu gồm các quan hệ Q(AB), R(BC), S(AC) tối ưu biểu thức đại số sau: </a:t>
            </a:r>
            <a:endParaRPr lang="en-US" sz="3200" dirty="0"/>
          </a:p>
          <a:p>
            <a:pPr marL="58738" lvl="0" algn="just" eaLnBrk="0" fontAlgn="base" hangingPunct="0">
              <a:spcBef>
                <a:spcPts val="1200"/>
              </a:spcBef>
              <a:spcAft>
                <a:spcPct val="0"/>
              </a:spcAft>
              <a:buClr>
                <a:srgbClr val="003366"/>
              </a:buClr>
              <a:buSzPct val="75000"/>
            </a:pPr>
            <a:endParaRPr lang="en-US" sz="3200" dirty="0"/>
          </a:p>
          <a:p>
            <a:pPr marL="58738" lvl="0" algn="just" eaLnBrk="0" fontAlgn="base" hangingPunct="0">
              <a:spcBef>
                <a:spcPts val="1200"/>
              </a:spcBef>
              <a:spcAft>
                <a:spcPct val="0"/>
              </a:spcAft>
              <a:buClr>
                <a:srgbClr val="003366"/>
              </a:buClr>
              <a:buSzPct val="75000"/>
            </a:pPr>
            <a:endParaRPr lang="en-US" sz="3200" dirty="0"/>
          </a:p>
          <a:p>
            <a:pPr marL="58738" lvl="0" algn="just" eaLnBrk="0" fontAlgn="base" hangingPunct="0">
              <a:spcBef>
                <a:spcPts val="1200"/>
              </a:spcBef>
              <a:spcAft>
                <a:spcPct val="0"/>
              </a:spcAft>
              <a:buClr>
                <a:srgbClr val="003366"/>
              </a:buClr>
              <a:buSzPct val="75000"/>
            </a:pPr>
            <a:endParaRPr lang="en-US" sz="3200" dirty="0"/>
          </a:p>
          <a:p>
            <a:pPr marL="58738" lvl="0" algn="just" eaLnBrk="0" fontAlgn="base" hangingPunct="0">
              <a:spcBef>
                <a:spcPts val="1200"/>
              </a:spcBef>
              <a:spcAft>
                <a:spcPct val="0"/>
              </a:spcAft>
              <a:buClr>
                <a:srgbClr val="003366"/>
              </a:buClr>
              <a:buSzPct val="75000"/>
            </a:pPr>
            <a:endParaRPr lang="en-US" sz="3200" b="1" dirty="0"/>
          </a:p>
        </p:txBody>
      </p:sp>
      <p:sp>
        <p:nvSpPr>
          <p:cNvPr id="10" name="矩形 83">
            <a:extLst>
              <a:ext uri="{FF2B5EF4-FFF2-40B4-BE49-F238E27FC236}">
                <a16:creationId xmlns:a16="http://schemas.microsoft.com/office/drawing/2014/main" id="{16036F8C-060D-4C9C-9E5C-185723E8EBB1}"/>
              </a:ext>
            </a:extLst>
          </p:cNvPr>
          <p:cNvSpPr/>
          <p:nvPr/>
        </p:nvSpPr>
        <p:spPr>
          <a:xfrm>
            <a:off x="1770637" y="239253"/>
            <a:ext cx="10421363" cy="707886"/>
          </a:xfrm>
          <a:prstGeom prst="rect">
            <a:avLst/>
          </a:prstGeom>
        </p:spPr>
        <p:txBody>
          <a:bodyPr wrap="square">
            <a:spAutoFit/>
            <a:scene3d>
              <a:camera prst="orthographicFront"/>
              <a:lightRig rig="threePt" dir="t"/>
            </a:scene3d>
            <a:sp3d contourW="12700"/>
          </a:bodyPr>
          <a:lstStyle/>
          <a:p>
            <a:r>
              <a:rPr lang="en-US" sz="4000" b="1" dirty="0">
                <a:solidFill>
                  <a:srgbClr val="FF0000"/>
                </a:solidFill>
              </a:rPr>
              <a:t>6. </a:t>
            </a:r>
            <a:r>
              <a:rPr lang="en-US" sz="4000" b="1" dirty="0" err="1">
                <a:solidFill>
                  <a:srgbClr val="FF0000"/>
                </a:solidFill>
              </a:rPr>
              <a:t>Bài</a:t>
            </a:r>
            <a:r>
              <a:rPr lang="en-US" sz="4000" b="1" dirty="0">
                <a:solidFill>
                  <a:srgbClr val="FF0000"/>
                </a:solidFill>
              </a:rPr>
              <a:t> </a:t>
            </a:r>
            <a:r>
              <a:rPr lang="en-US" sz="4000" b="1" dirty="0" err="1">
                <a:solidFill>
                  <a:srgbClr val="FF0000"/>
                </a:solidFill>
              </a:rPr>
              <a:t>tập</a:t>
            </a:r>
            <a:endParaRPr lang="en-US" sz="4000" b="1" dirty="0">
              <a:solidFill>
                <a:srgbClr val="FF0000"/>
              </a:solidFill>
            </a:endParaRPr>
          </a:p>
        </p:txBody>
      </p:sp>
      <p:pic>
        <p:nvPicPr>
          <p:cNvPr id="2" name="Picture 1"/>
          <p:cNvPicPr>
            <a:picLocks noChangeAspect="1"/>
          </p:cNvPicPr>
          <p:nvPr/>
        </p:nvPicPr>
        <p:blipFill>
          <a:blip r:embed="rId3"/>
          <a:stretch>
            <a:fillRect/>
          </a:stretch>
        </p:blipFill>
        <p:spPr>
          <a:xfrm>
            <a:off x="1020453" y="2072005"/>
            <a:ext cx="6006501" cy="606161"/>
          </a:xfrm>
          <a:prstGeom prst="rect">
            <a:avLst/>
          </a:prstGeom>
        </p:spPr>
      </p:pic>
      <p:pic>
        <p:nvPicPr>
          <p:cNvPr id="3" name="Picture 2"/>
          <p:cNvPicPr>
            <a:picLocks noChangeAspect="1"/>
          </p:cNvPicPr>
          <p:nvPr/>
        </p:nvPicPr>
        <p:blipFill>
          <a:blip r:embed="rId4"/>
          <a:stretch>
            <a:fillRect/>
          </a:stretch>
        </p:blipFill>
        <p:spPr>
          <a:xfrm>
            <a:off x="1142596" y="2771597"/>
            <a:ext cx="6161030" cy="517527"/>
          </a:xfrm>
          <a:prstGeom prst="rect">
            <a:avLst/>
          </a:prstGeom>
        </p:spPr>
      </p:pic>
      <p:pic>
        <p:nvPicPr>
          <p:cNvPr id="4" name="Picture 3"/>
          <p:cNvPicPr>
            <a:picLocks noChangeAspect="1"/>
          </p:cNvPicPr>
          <p:nvPr/>
        </p:nvPicPr>
        <p:blipFill>
          <a:blip r:embed="rId5"/>
          <a:stretch>
            <a:fillRect/>
          </a:stretch>
        </p:blipFill>
        <p:spPr>
          <a:xfrm>
            <a:off x="884872" y="4736993"/>
            <a:ext cx="2968616" cy="510878"/>
          </a:xfrm>
          <a:prstGeom prst="rect">
            <a:avLst/>
          </a:prstGeom>
        </p:spPr>
      </p:pic>
      <p:pic>
        <p:nvPicPr>
          <p:cNvPr id="5" name="Picture 4"/>
          <p:cNvPicPr>
            <a:picLocks noChangeAspect="1"/>
          </p:cNvPicPr>
          <p:nvPr/>
        </p:nvPicPr>
        <p:blipFill>
          <a:blip r:embed="rId6"/>
          <a:stretch>
            <a:fillRect/>
          </a:stretch>
        </p:blipFill>
        <p:spPr>
          <a:xfrm>
            <a:off x="1020453" y="5304159"/>
            <a:ext cx="2410832" cy="593039"/>
          </a:xfrm>
          <a:prstGeom prst="rect">
            <a:avLst/>
          </a:prstGeom>
        </p:spPr>
      </p:pic>
      <p:pic>
        <p:nvPicPr>
          <p:cNvPr id="6" name="Picture 5"/>
          <p:cNvPicPr>
            <a:picLocks noChangeAspect="1"/>
          </p:cNvPicPr>
          <p:nvPr/>
        </p:nvPicPr>
        <p:blipFill>
          <a:blip r:embed="rId7"/>
          <a:stretch>
            <a:fillRect/>
          </a:stretch>
        </p:blipFill>
        <p:spPr>
          <a:xfrm>
            <a:off x="5643186" y="4629668"/>
            <a:ext cx="2767535" cy="601638"/>
          </a:xfrm>
          <a:prstGeom prst="rect">
            <a:avLst/>
          </a:prstGeom>
        </p:spPr>
      </p:pic>
      <p:pic>
        <p:nvPicPr>
          <p:cNvPr id="7" name="Picture 6"/>
          <p:cNvPicPr>
            <a:picLocks noChangeAspect="1"/>
          </p:cNvPicPr>
          <p:nvPr/>
        </p:nvPicPr>
        <p:blipFill>
          <a:blip r:embed="rId8"/>
          <a:stretch>
            <a:fillRect/>
          </a:stretch>
        </p:blipFill>
        <p:spPr>
          <a:xfrm>
            <a:off x="5652986" y="5277629"/>
            <a:ext cx="4956386" cy="570428"/>
          </a:xfrm>
          <a:prstGeom prst="rect">
            <a:avLst/>
          </a:prstGeom>
        </p:spPr>
      </p:pic>
    </p:spTree>
    <p:extLst>
      <p:ext uri="{BB962C8B-B14F-4D97-AF65-F5344CB8AC3E}">
        <p14:creationId xmlns:p14="http://schemas.microsoft.com/office/powerpoint/2010/main" val="60407763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1"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255549" y="832489"/>
            <a:ext cx="9588919" cy="2708434"/>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8738" lvl="0" algn="just" eaLnBrk="0" fontAlgn="base" hangingPunct="0">
              <a:spcBef>
                <a:spcPts val="1200"/>
              </a:spcBef>
              <a:spcAft>
                <a:spcPct val="0"/>
              </a:spcAft>
              <a:buClr>
                <a:srgbClr val="003366"/>
              </a:buClr>
              <a:buSzPct val="75000"/>
            </a:pPr>
            <a:r>
              <a:rPr lang="en-US" sz="2800" b="1" dirty="0" err="1"/>
              <a:t>Bài</a:t>
            </a:r>
            <a:r>
              <a:rPr lang="en-US" sz="2800" b="1" dirty="0"/>
              <a:t> 3:</a:t>
            </a:r>
            <a:r>
              <a:rPr lang="en-US" sz="2800" dirty="0"/>
              <a:t> </a:t>
            </a:r>
            <a:r>
              <a:rPr lang="vi-VN" sz="2800" dirty="0"/>
              <a:t>Cho các quan hệ Q(AB), R(BC), S(AC) tối ưu biểu thức đại số sau:</a:t>
            </a:r>
            <a:endParaRPr lang="en-US" sz="2800" dirty="0"/>
          </a:p>
          <a:p>
            <a:pPr marL="58738" lvl="0" algn="just" eaLnBrk="0" fontAlgn="base" hangingPunct="0">
              <a:spcBef>
                <a:spcPts val="1200"/>
              </a:spcBef>
              <a:spcAft>
                <a:spcPct val="0"/>
              </a:spcAft>
              <a:buClr>
                <a:srgbClr val="003366"/>
              </a:buClr>
              <a:buSzPct val="75000"/>
            </a:pPr>
            <a:endParaRPr lang="en-US" sz="2800" dirty="0"/>
          </a:p>
          <a:p>
            <a:pPr marL="58738" lvl="0" algn="just" eaLnBrk="0" fontAlgn="base" hangingPunct="0">
              <a:spcBef>
                <a:spcPts val="1200"/>
              </a:spcBef>
              <a:spcAft>
                <a:spcPct val="0"/>
              </a:spcAft>
              <a:buClr>
                <a:srgbClr val="003366"/>
              </a:buClr>
              <a:buSzPct val="75000"/>
            </a:pPr>
            <a:endParaRPr lang="en-US" sz="2800" dirty="0"/>
          </a:p>
          <a:p>
            <a:pPr marL="58738" lvl="0" algn="just" eaLnBrk="0" fontAlgn="base" hangingPunct="0">
              <a:spcBef>
                <a:spcPts val="1200"/>
              </a:spcBef>
              <a:spcAft>
                <a:spcPct val="0"/>
              </a:spcAft>
              <a:buClr>
                <a:srgbClr val="003366"/>
              </a:buClr>
              <a:buSzPct val="75000"/>
            </a:pPr>
            <a:endParaRPr lang="en-US" sz="2800" b="1" dirty="0"/>
          </a:p>
        </p:txBody>
      </p:sp>
      <p:sp>
        <p:nvSpPr>
          <p:cNvPr id="10" name="矩形 83">
            <a:extLst>
              <a:ext uri="{FF2B5EF4-FFF2-40B4-BE49-F238E27FC236}">
                <a16:creationId xmlns:a16="http://schemas.microsoft.com/office/drawing/2014/main" id="{16036F8C-060D-4C9C-9E5C-185723E8EBB1}"/>
              </a:ext>
            </a:extLst>
          </p:cNvPr>
          <p:cNvSpPr/>
          <p:nvPr/>
        </p:nvSpPr>
        <p:spPr>
          <a:xfrm>
            <a:off x="1724333" y="90737"/>
            <a:ext cx="10421363" cy="769441"/>
          </a:xfrm>
          <a:prstGeom prst="rect">
            <a:avLst/>
          </a:prstGeom>
        </p:spPr>
        <p:txBody>
          <a:bodyPr wrap="square">
            <a:spAutoFit/>
            <a:scene3d>
              <a:camera prst="orthographicFront"/>
              <a:lightRig rig="threePt" dir="t"/>
            </a:scene3d>
            <a:sp3d contourW="12700"/>
          </a:bodyPr>
          <a:lstStyle/>
          <a:p>
            <a:r>
              <a:rPr lang="en-US" sz="4400" b="1" dirty="0">
                <a:solidFill>
                  <a:srgbClr val="FF0000"/>
                </a:solidFill>
              </a:rPr>
              <a:t>6. </a:t>
            </a:r>
            <a:r>
              <a:rPr lang="en-US" sz="4400" b="1" dirty="0" err="1">
                <a:solidFill>
                  <a:srgbClr val="FF0000"/>
                </a:solidFill>
              </a:rPr>
              <a:t>Bài</a:t>
            </a:r>
            <a:r>
              <a:rPr lang="en-US" sz="4400" b="1" dirty="0">
                <a:solidFill>
                  <a:srgbClr val="FF0000"/>
                </a:solidFill>
              </a:rPr>
              <a:t> </a:t>
            </a:r>
            <a:r>
              <a:rPr lang="en-US" sz="4400" b="1" dirty="0" err="1">
                <a:solidFill>
                  <a:srgbClr val="FF0000"/>
                </a:solidFill>
              </a:rPr>
              <a:t>tập</a:t>
            </a:r>
            <a:endParaRPr lang="en-US" sz="4400" b="1" dirty="0">
              <a:solidFill>
                <a:srgbClr val="FF0000"/>
              </a:solidFill>
            </a:endParaRPr>
          </a:p>
        </p:txBody>
      </p:sp>
      <p:pic>
        <p:nvPicPr>
          <p:cNvPr id="8" name="Picture 7"/>
          <p:cNvPicPr>
            <a:picLocks noChangeAspect="1"/>
          </p:cNvPicPr>
          <p:nvPr/>
        </p:nvPicPr>
        <p:blipFill>
          <a:blip r:embed="rId3"/>
          <a:stretch>
            <a:fillRect/>
          </a:stretch>
        </p:blipFill>
        <p:spPr>
          <a:xfrm>
            <a:off x="1347532" y="1838086"/>
            <a:ext cx="5237786" cy="592212"/>
          </a:xfrm>
          <a:prstGeom prst="rect">
            <a:avLst/>
          </a:prstGeom>
        </p:spPr>
      </p:pic>
      <p:pic>
        <p:nvPicPr>
          <p:cNvPr id="9" name="Picture 8"/>
          <p:cNvPicPr>
            <a:picLocks noChangeAspect="1"/>
          </p:cNvPicPr>
          <p:nvPr/>
        </p:nvPicPr>
        <p:blipFill>
          <a:blip r:embed="rId4"/>
          <a:stretch>
            <a:fillRect/>
          </a:stretch>
        </p:blipFill>
        <p:spPr>
          <a:xfrm>
            <a:off x="1266070" y="2510696"/>
            <a:ext cx="5445673" cy="711568"/>
          </a:xfrm>
          <a:prstGeom prst="rect">
            <a:avLst/>
          </a:prstGeom>
        </p:spPr>
      </p:pic>
      <p:sp>
        <p:nvSpPr>
          <p:cNvPr id="2" name="Rectangle 1"/>
          <p:cNvSpPr/>
          <p:nvPr/>
        </p:nvSpPr>
        <p:spPr>
          <a:xfrm>
            <a:off x="1266070" y="3382667"/>
            <a:ext cx="10342578" cy="2862322"/>
          </a:xfrm>
          <a:prstGeom prst="rect">
            <a:avLst/>
          </a:prstGeom>
        </p:spPr>
        <p:txBody>
          <a:bodyPr wrap="square">
            <a:spAutoFit/>
          </a:bodyPr>
          <a:lstStyle/>
          <a:p>
            <a:pPr algn="just" fontAlgn="base">
              <a:spcBef>
                <a:spcPts val="600"/>
              </a:spcBef>
              <a:spcAft>
                <a:spcPts val="600"/>
              </a:spcAft>
            </a:pPr>
            <a:r>
              <a:rPr lang="en-US" sz="2800" b="1" dirty="0" err="1">
                <a:latin typeface="+mj-lt"/>
              </a:rPr>
              <a:t>Bài</a:t>
            </a:r>
            <a:r>
              <a:rPr lang="en-US" sz="2800" b="1" dirty="0">
                <a:latin typeface="+mj-lt"/>
              </a:rPr>
              <a:t> 4:</a:t>
            </a:r>
            <a:r>
              <a:rPr lang="en-US" sz="2800" dirty="0">
                <a:latin typeface="+mj-lt"/>
              </a:rPr>
              <a:t> </a:t>
            </a:r>
            <a:r>
              <a:rPr lang="en-US" sz="2800" dirty="0">
                <a:latin typeface="+mj-lt"/>
                <a:ea typeface="Times New Roman" panose="02020603050405020304" pitchFamily="18" charset="0"/>
              </a:rPr>
              <a:t>Cho 1 CSDL </a:t>
            </a:r>
            <a:r>
              <a:rPr lang="en-US" sz="2800" dirty="0" err="1">
                <a:latin typeface="+mj-lt"/>
                <a:ea typeface="Times New Roman" panose="02020603050405020304" pitchFamily="18" charset="0"/>
              </a:rPr>
              <a:t>quản</a:t>
            </a:r>
            <a:r>
              <a:rPr lang="en-US" sz="2800" dirty="0">
                <a:latin typeface="+mj-lt"/>
                <a:ea typeface="Times New Roman" panose="02020603050405020304" pitchFamily="18" charset="0"/>
              </a:rPr>
              <a:t> </a:t>
            </a:r>
            <a:r>
              <a:rPr lang="en-US" sz="2800" dirty="0" err="1">
                <a:latin typeface="+mj-lt"/>
                <a:ea typeface="Times New Roman" panose="02020603050405020304" pitchFamily="18" charset="0"/>
              </a:rPr>
              <a:t>l</a:t>
            </a:r>
            <a:r>
              <a:rPr lang="en-US" sz="2800" dirty="0" err="1">
                <a:latin typeface="+mj-lt"/>
                <a:ea typeface="Times New Roman" panose="02020603050405020304" pitchFamily="18" charset="0"/>
                <a:cs typeface="Trebuchet MS" panose="020B0603020202020204" pitchFamily="34" charset="0"/>
              </a:rPr>
              <a:t>ý</a:t>
            </a:r>
            <a:r>
              <a:rPr lang="en-US" sz="2800" dirty="0">
                <a:latin typeface="+mj-lt"/>
                <a:ea typeface="Times New Roman" panose="02020603050405020304" pitchFamily="18" charset="0"/>
              </a:rPr>
              <a:t> </a:t>
            </a:r>
            <a:r>
              <a:rPr lang="en-US" sz="2800" dirty="0" err="1">
                <a:latin typeface="+mj-lt"/>
                <a:ea typeface="Times New Roman" panose="02020603050405020304" pitchFamily="18" charset="0"/>
              </a:rPr>
              <a:t>c</a:t>
            </a:r>
            <a:r>
              <a:rPr lang="en-US" sz="2800" dirty="0" err="1">
                <a:latin typeface="+mj-lt"/>
                <a:ea typeface="Times New Roman" panose="02020603050405020304" pitchFamily="18" charset="0"/>
                <a:cs typeface="Trebuchet MS" panose="020B0603020202020204" pitchFamily="34" charset="0"/>
              </a:rPr>
              <a:t>á</a:t>
            </a:r>
            <a:r>
              <a:rPr lang="en-US" sz="2800" dirty="0" err="1">
                <a:latin typeface="+mj-lt"/>
                <a:ea typeface="Times New Roman" panose="02020603050405020304" pitchFamily="18" charset="0"/>
              </a:rPr>
              <a:t>c</a:t>
            </a:r>
            <a:r>
              <a:rPr lang="en-US" sz="2800" dirty="0">
                <a:latin typeface="+mj-lt"/>
                <a:ea typeface="Times New Roman" panose="02020603050405020304" pitchFamily="18" charset="0"/>
              </a:rPr>
              <a:t> </a:t>
            </a:r>
            <a:r>
              <a:rPr lang="en-US" sz="2800" dirty="0" err="1">
                <a:latin typeface="+mj-lt"/>
                <a:ea typeface="Times New Roman" panose="02020603050405020304" pitchFamily="18" charset="0"/>
              </a:rPr>
              <a:t>dự</a:t>
            </a:r>
            <a:r>
              <a:rPr lang="en-US" sz="2800" dirty="0">
                <a:latin typeface="+mj-lt"/>
                <a:ea typeface="Times New Roman" panose="02020603050405020304" pitchFamily="18" charset="0"/>
              </a:rPr>
              <a:t> </a:t>
            </a:r>
            <a:r>
              <a:rPr lang="en-US" sz="2800" dirty="0" err="1">
                <a:latin typeface="+mj-lt"/>
                <a:ea typeface="Times New Roman" panose="02020603050405020304" pitchFamily="18" charset="0"/>
                <a:cs typeface="Trebuchet MS" panose="020B0603020202020204" pitchFamily="34" charset="0"/>
              </a:rPr>
              <a:t>á</a:t>
            </a:r>
            <a:r>
              <a:rPr lang="en-US" sz="2800" dirty="0" err="1">
                <a:latin typeface="+mj-lt"/>
                <a:ea typeface="Times New Roman" panose="02020603050405020304" pitchFamily="18" charset="0"/>
              </a:rPr>
              <a:t>n</a:t>
            </a:r>
            <a:r>
              <a:rPr lang="en-US" sz="2800" dirty="0">
                <a:latin typeface="+mj-lt"/>
                <a:ea typeface="Times New Roman" panose="02020603050405020304" pitchFamily="18" charset="0"/>
              </a:rPr>
              <a:t> </a:t>
            </a:r>
            <a:r>
              <a:rPr lang="en-US" sz="2800" dirty="0" err="1">
                <a:latin typeface="+mj-lt"/>
                <a:ea typeface="Times New Roman" panose="02020603050405020304" pitchFamily="18" charset="0"/>
              </a:rPr>
              <a:t>của</a:t>
            </a:r>
            <a:r>
              <a:rPr lang="en-US" sz="2800" dirty="0">
                <a:latin typeface="+mj-lt"/>
                <a:ea typeface="Times New Roman" panose="02020603050405020304" pitchFamily="18" charset="0"/>
              </a:rPr>
              <a:t> 1 </a:t>
            </a:r>
            <a:r>
              <a:rPr lang="en-US" sz="2800" dirty="0" err="1">
                <a:latin typeface="+mj-lt"/>
                <a:ea typeface="Times New Roman" panose="02020603050405020304" pitchFamily="18" charset="0"/>
              </a:rPr>
              <a:t>c</a:t>
            </a:r>
            <a:r>
              <a:rPr lang="en-US" sz="2800" dirty="0" err="1">
                <a:latin typeface="+mj-lt"/>
                <a:ea typeface="Times New Roman" panose="02020603050405020304" pitchFamily="18" charset="0"/>
                <a:cs typeface="Trebuchet MS" panose="020B0603020202020204" pitchFamily="34" charset="0"/>
              </a:rPr>
              <a:t>ô</a:t>
            </a:r>
            <a:r>
              <a:rPr lang="en-US" sz="2800" dirty="0" err="1">
                <a:latin typeface="+mj-lt"/>
                <a:ea typeface="Times New Roman" panose="02020603050405020304" pitchFamily="18" charset="0"/>
              </a:rPr>
              <a:t>ng</a:t>
            </a:r>
            <a:r>
              <a:rPr lang="en-US" sz="2800" dirty="0">
                <a:latin typeface="+mj-lt"/>
                <a:ea typeface="Times New Roman" panose="02020603050405020304" pitchFamily="18" charset="0"/>
              </a:rPr>
              <a:t> ty </a:t>
            </a:r>
            <a:r>
              <a:rPr lang="en-US" sz="2800" dirty="0" err="1">
                <a:latin typeface="+mj-lt"/>
                <a:ea typeface="Times New Roman" panose="02020603050405020304" pitchFamily="18" charset="0"/>
              </a:rPr>
              <a:t>như</a:t>
            </a:r>
            <a:r>
              <a:rPr lang="en-US" sz="2800" dirty="0">
                <a:latin typeface="+mj-lt"/>
                <a:ea typeface="Times New Roman" panose="02020603050405020304" pitchFamily="18" charset="0"/>
              </a:rPr>
              <a:t> </a:t>
            </a:r>
            <a:r>
              <a:rPr lang="en-US" sz="2800" dirty="0" err="1">
                <a:latin typeface="+mj-lt"/>
                <a:ea typeface="Times New Roman" panose="02020603050405020304" pitchFamily="18" charset="0"/>
              </a:rPr>
              <a:t>sau</a:t>
            </a:r>
            <a:r>
              <a:rPr lang="en-US" sz="2800" dirty="0">
                <a:latin typeface="+mj-lt"/>
                <a:ea typeface="Times New Roman" panose="02020603050405020304" pitchFamily="18" charset="0"/>
              </a:rPr>
              <a:t>:</a:t>
            </a:r>
          </a:p>
          <a:p>
            <a:pPr algn="just" fontAlgn="base">
              <a:spcBef>
                <a:spcPts val="600"/>
              </a:spcBef>
              <a:spcAft>
                <a:spcPts val="600"/>
              </a:spcAft>
            </a:pPr>
            <a:r>
              <a:rPr lang="en-US" sz="2800" dirty="0">
                <a:latin typeface="+mj-lt"/>
                <a:ea typeface="Times New Roman" panose="02020603050405020304" pitchFamily="18" charset="0"/>
              </a:rPr>
              <a:t>TOSX (</a:t>
            </a:r>
            <a:r>
              <a:rPr lang="en-US" sz="2800" u="sng" dirty="0">
                <a:latin typeface="+mj-lt"/>
                <a:ea typeface="Times New Roman" panose="02020603050405020304" pitchFamily="18" charset="0"/>
              </a:rPr>
              <a:t>MATO</a:t>
            </a:r>
            <a:r>
              <a:rPr lang="en-US" sz="2800" dirty="0">
                <a:latin typeface="+mj-lt"/>
                <a:ea typeface="Times New Roman" panose="02020603050405020304" pitchFamily="18" charset="0"/>
              </a:rPr>
              <a:t>, TENTO, TENBP) </a:t>
            </a:r>
          </a:p>
          <a:p>
            <a:pPr algn="just" fontAlgn="base">
              <a:spcBef>
                <a:spcPts val="600"/>
              </a:spcBef>
              <a:spcAft>
                <a:spcPts val="600"/>
              </a:spcAft>
            </a:pPr>
            <a:r>
              <a:rPr lang="en-US" sz="2800" dirty="0">
                <a:latin typeface="+mj-lt"/>
                <a:ea typeface="Times New Roman" panose="02020603050405020304" pitchFamily="18" charset="0"/>
              </a:rPr>
              <a:t>NHANVIEN (</a:t>
            </a:r>
            <a:r>
              <a:rPr lang="en-US" sz="2800" u="sng" dirty="0">
                <a:latin typeface="+mj-lt"/>
                <a:ea typeface="Times New Roman" panose="02020603050405020304" pitchFamily="18" charset="0"/>
              </a:rPr>
              <a:t>MANV</a:t>
            </a:r>
            <a:r>
              <a:rPr lang="en-US" sz="2800" dirty="0">
                <a:latin typeface="+mj-lt"/>
                <a:ea typeface="Times New Roman" panose="02020603050405020304" pitchFamily="18" charset="0"/>
              </a:rPr>
              <a:t>, HOTEN, MATO) </a:t>
            </a:r>
          </a:p>
          <a:p>
            <a:pPr algn="just" fontAlgn="base">
              <a:spcBef>
                <a:spcPts val="600"/>
              </a:spcBef>
              <a:spcAft>
                <a:spcPts val="600"/>
              </a:spcAft>
            </a:pPr>
            <a:r>
              <a:rPr lang="en-US" sz="2800" dirty="0">
                <a:latin typeface="+mj-lt"/>
                <a:ea typeface="Times New Roman" panose="02020603050405020304" pitchFamily="18" charset="0"/>
              </a:rPr>
              <a:t>CONGDOAN (</a:t>
            </a:r>
            <a:r>
              <a:rPr lang="en-US" sz="2800" u="sng" dirty="0">
                <a:latin typeface="+mj-lt"/>
                <a:ea typeface="Times New Roman" panose="02020603050405020304" pitchFamily="18" charset="0"/>
              </a:rPr>
              <a:t>MACD</a:t>
            </a:r>
            <a:r>
              <a:rPr lang="en-US" sz="2800" dirty="0">
                <a:latin typeface="+mj-lt"/>
                <a:ea typeface="Times New Roman" panose="02020603050405020304" pitchFamily="18" charset="0"/>
              </a:rPr>
              <a:t>, TENCD, DONGIA, MATO) </a:t>
            </a:r>
          </a:p>
          <a:p>
            <a:pPr algn="just" fontAlgn="base">
              <a:spcBef>
                <a:spcPts val="600"/>
              </a:spcBef>
              <a:spcAft>
                <a:spcPts val="600"/>
              </a:spcAft>
            </a:pPr>
            <a:r>
              <a:rPr lang="en-US" sz="2800" dirty="0">
                <a:latin typeface="+mj-lt"/>
                <a:ea typeface="Times New Roman" panose="02020603050405020304" pitchFamily="18" charset="0"/>
              </a:rPr>
              <a:t>SANXUAT (</a:t>
            </a:r>
            <a:r>
              <a:rPr lang="en-US" sz="2800" u="sng" dirty="0">
                <a:latin typeface="+mj-lt"/>
                <a:ea typeface="Times New Roman" panose="02020603050405020304" pitchFamily="18" charset="0"/>
              </a:rPr>
              <a:t>MANV, MACD</a:t>
            </a:r>
            <a:r>
              <a:rPr lang="en-US" sz="2800" dirty="0">
                <a:latin typeface="+mj-lt"/>
                <a:ea typeface="Times New Roman" panose="02020603050405020304" pitchFamily="18" charset="0"/>
              </a:rPr>
              <a:t>, SOLUONG)</a:t>
            </a:r>
            <a:endParaRPr lang="en-US" sz="2800" dirty="0">
              <a:latin typeface="+mj-lt"/>
            </a:endParaRPr>
          </a:p>
        </p:txBody>
      </p:sp>
    </p:spTree>
    <p:extLst>
      <p:ext uri="{BB962C8B-B14F-4D97-AF65-F5344CB8AC3E}">
        <p14:creationId xmlns:p14="http://schemas.microsoft.com/office/powerpoint/2010/main" val="880204950"/>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1"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264793" y="1071058"/>
            <a:ext cx="10668705" cy="5170646"/>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base">
              <a:spcBef>
                <a:spcPts val="600"/>
              </a:spcBef>
              <a:spcAft>
                <a:spcPts val="600"/>
              </a:spcAft>
            </a:pPr>
            <a:r>
              <a:rPr lang="en-US" sz="2800" b="1" dirty="0" err="1" smtClean="0">
                <a:latin typeface="+mj-lt"/>
                <a:ea typeface="Times New Roman" panose="02020603050405020304" pitchFamily="18" charset="0"/>
              </a:rPr>
              <a:t>Bài</a:t>
            </a:r>
            <a:r>
              <a:rPr lang="en-US" sz="2800" b="1" dirty="0" smtClean="0">
                <a:latin typeface="+mj-lt"/>
                <a:ea typeface="Times New Roman" panose="02020603050405020304" pitchFamily="18" charset="0"/>
              </a:rPr>
              <a:t> 4 (</a:t>
            </a:r>
            <a:r>
              <a:rPr lang="en-US" sz="2800" b="1" dirty="0" err="1" smtClean="0">
                <a:latin typeface="+mj-lt"/>
                <a:ea typeface="Times New Roman" panose="02020603050405020304" pitchFamily="18" charset="0"/>
              </a:rPr>
              <a:t>tt</a:t>
            </a:r>
            <a:r>
              <a:rPr lang="en-US" sz="2800" b="1" dirty="0" smtClean="0">
                <a:latin typeface="+mj-lt"/>
                <a:ea typeface="Times New Roman" panose="02020603050405020304" pitchFamily="18" charset="0"/>
              </a:rPr>
              <a:t>): </a:t>
            </a:r>
            <a:r>
              <a:rPr lang="en-US" sz="2800" dirty="0" err="1" smtClean="0">
                <a:latin typeface="+mj-lt"/>
                <a:ea typeface="Times New Roman" panose="02020603050405020304" pitchFamily="18" charset="0"/>
              </a:rPr>
              <a:t>Hãy</a:t>
            </a:r>
            <a:r>
              <a:rPr lang="en-US" sz="2800" dirty="0" smtClean="0">
                <a:latin typeface="+mj-lt"/>
                <a:ea typeface="Times New Roman" panose="02020603050405020304" pitchFamily="18" charset="0"/>
              </a:rPr>
              <a:t> </a:t>
            </a:r>
            <a:r>
              <a:rPr lang="en-US" sz="2800" dirty="0" err="1">
                <a:latin typeface="+mj-lt"/>
                <a:ea typeface="Times New Roman" panose="02020603050405020304" pitchFamily="18" charset="0"/>
              </a:rPr>
              <a:t>cho</a:t>
            </a:r>
            <a:r>
              <a:rPr lang="en-US" sz="2800" dirty="0">
                <a:latin typeface="+mj-lt"/>
                <a:ea typeface="Times New Roman" panose="02020603050405020304" pitchFamily="18" charset="0"/>
              </a:rPr>
              <a:t> </a:t>
            </a:r>
            <a:r>
              <a:rPr lang="en-US" sz="2800" dirty="0" err="1">
                <a:latin typeface="+mj-lt"/>
                <a:ea typeface="Times New Roman" panose="02020603050405020304" pitchFamily="18" charset="0"/>
              </a:rPr>
              <a:t>biết</a:t>
            </a:r>
            <a:r>
              <a:rPr lang="en-US" sz="2800" dirty="0">
                <a:latin typeface="+mj-lt"/>
                <a:ea typeface="Times New Roman" panose="02020603050405020304" pitchFamily="18" charset="0"/>
              </a:rPr>
              <a:t> </a:t>
            </a:r>
            <a:r>
              <a:rPr lang="en-US" sz="2800" dirty="0" err="1">
                <a:latin typeface="+mj-lt"/>
                <a:ea typeface="Times New Roman" panose="02020603050405020304" pitchFamily="18" charset="0"/>
              </a:rPr>
              <a:t>họ</a:t>
            </a:r>
            <a:r>
              <a:rPr lang="en-US" sz="2800" dirty="0">
                <a:latin typeface="+mj-lt"/>
                <a:ea typeface="Times New Roman" panose="02020603050405020304" pitchFamily="18" charset="0"/>
              </a:rPr>
              <a:t> </a:t>
            </a:r>
            <a:r>
              <a:rPr lang="en-US" sz="2800" dirty="0" err="1">
                <a:latin typeface="+mj-lt"/>
                <a:ea typeface="Times New Roman" panose="02020603050405020304" pitchFamily="18" charset="0"/>
              </a:rPr>
              <a:t>t</a:t>
            </a:r>
            <a:r>
              <a:rPr lang="en-US" sz="2800" dirty="0" err="1">
                <a:latin typeface="+mj-lt"/>
                <a:ea typeface="Times New Roman" panose="02020603050405020304" pitchFamily="18" charset="0"/>
                <a:cs typeface="Trebuchet MS" panose="020B0603020202020204" pitchFamily="34" charset="0"/>
              </a:rPr>
              <a:t>ê</a:t>
            </a:r>
            <a:r>
              <a:rPr lang="en-US" sz="2800" dirty="0" err="1">
                <a:latin typeface="+mj-lt"/>
                <a:ea typeface="Times New Roman" panose="02020603050405020304" pitchFamily="18" charset="0"/>
              </a:rPr>
              <a:t>n</a:t>
            </a:r>
            <a:r>
              <a:rPr lang="en-US" sz="2800" dirty="0">
                <a:latin typeface="+mj-lt"/>
                <a:ea typeface="Times New Roman" panose="02020603050405020304" pitchFamily="18" charset="0"/>
              </a:rPr>
              <a:t> </a:t>
            </a:r>
            <a:r>
              <a:rPr lang="en-US" sz="2800" dirty="0" err="1">
                <a:latin typeface="+mj-lt"/>
                <a:ea typeface="Times New Roman" panose="02020603050405020304" pitchFamily="18" charset="0"/>
              </a:rPr>
              <a:t>nh</a:t>
            </a:r>
            <a:r>
              <a:rPr lang="en-US" sz="2800" dirty="0" err="1">
                <a:latin typeface="+mj-lt"/>
                <a:ea typeface="Times New Roman" panose="02020603050405020304" pitchFamily="18" charset="0"/>
                <a:cs typeface="Trebuchet MS" panose="020B0603020202020204" pitchFamily="34" charset="0"/>
              </a:rPr>
              <a:t>â</a:t>
            </a:r>
            <a:r>
              <a:rPr lang="en-US" sz="2800" dirty="0" err="1">
                <a:latin typeface="+mj-lt"/>
                <a:ea typeface="Times New Roman" panose="02020603050405020304" pitchFamily="18" charset="0"/>
              </a:rPr>
              <a:t>n</a:t>
            </a:r>
            <a:r>
              <a:rPr lang="en-US" sz="2800" dirty="0">
                <a:latin typeface="+mj-lt"/>
                <a:ea typeface="Times New Roman" panose="02020603050405020304" pitchFamily="18" charset="0"/>
              </a:rPr>
              <a:t> </a:t>
            </a:r>
            <a:r>
              <a:rPr lang="en-US" sz="2800" dirty="0" err="1">
                <a:latin typeface="+mj-lt"/>
                <a:ea typeface="Times New Roman" panose="02020603050405020304" pitchFamily="18" charset="0"/>
              </a:rPr>
              <a:t>vi</a:t>
            </a:r>
            <a:r>
              <a:rPr lang="en-US" sz="2800" dirty="0" err="1">
                <a:latin typeface="+mj-lt"/>
                <a:ea typeface="Times New Roman" panose="02020603050405020304" pitchFamily="18" charset="0"/>
                <a:cs typeface="Trebuchet MS" panose="020B0603020202020204" pitchFamily="34" charset="0"/>
              </a:rPr>
              <a:t>ê</a:t>
            </a:r>
            <a:r>
              <a:rPr lang="en-US" sz="2800" dirty="0" err="1">
                <a:latin typeface="+mj-lt"/>
                <a:ea typeface="Times New Roman" panose="02020603050405020304" pitchFamily="18" charset="0"/>
              </a:rPr>
              <a:t>n</a:t>
            </a:r>
            <a:r>
              <a:rPr lang="en-US" sz="2800" dirty="0">
                <a:latin typeface="+mj-lt"/>
                <a:ea typeface="Times New Roman" panose="02020603050405020304" pitchFamily="18" charset="0"/>
              </a:rPr>
              <a:t>, </a:t>
            </a:r>
            <a:r>
              <a:rPr lang="en-US" sz="2800" dirty="0" err="1">
                <a:latin typeface="+mj-lt"/>
                <a:ea typeface="Times New Roman" panose="02020603050405020304" pitchFamily="18" charset="0"/>
              </a:rPr>
              <a:t>t</a:t>
            </a:r>
            <a:r>
              <a:rPr lang="en-US" sz="2800" dirty="0" err="1">
                <a:latin typeface="+mj-lt"/>
                <a:ea typeface="Times New Roman" panose="02020603050405020304" pitchFamily="18" charset="0"/>
                <a:cs typeface="Trebuchet MS" panose="020B0603020202020204" pitchFamily="34" charset="0"/>
              </a:rPr>
              <a:t>ê</a:t>
            </a:r>
            <a:r>
              <a:rPr lang="en-US" sz="2800" dirty="0" err="1">
                <a:latin typeface="+mj-lt"/>
                <a:ea typeface="Times New Roman" panose="02020603050405020304" pitchFamily="18" charset="0"/>
              </a:rPr>
              <a:t>n</a:t>
            </a:r>
            <a:r>
              <a:rPr lang="en-US" sz="2800" dirty="0">
                <a:latin typeface="+mj-lt"/>
                <a:ea typeface="Times New Roman" panose="02020603050405020304" pitchFamily="18" charset="0"/>
              </a:rPr>
              <a:t> </a:t>
            </a:r>
            <a:r>
              <a:rPr lang="en-US" sz="2800" dirty="0" err="1">
                <a:latin typeface="+mj-lt"/>
                <a:ea typeface="Times New Roman" panose="02020603050405020304" pitchFamily="18" charset="0"/>
              </a:rPr>
              <a:t>tổ</a:t>
            </a:r>
            <a:r>
              <a:rPr lang="en-US" sz="2800" dirty="0">
                <a:latin typeface="+mj-lt"/>
                <a:ea typeface="Times New Roman" panose="02020603050405020304" pitchFamily="18" charset="0"/>
              </a:rPr>
              <a:t> </a:t>
            </a:r>
            <a:r>
              <a:rPr lang="en-US" sz="2800" dirty="0" err="1">
                <a:latin typeface="+mj-lt"/>
                <a:ea typeface="Times New Roman" panose="02020603050405020304" pitchFamily="18" charset="0"/>
              </a:rPr>
              <a:t>của</a:t>
            </a:r>
            <a:r>
              <a:rPr lang="en-US" sz="2800" dirty="0">
                <a:latin typeface="+mj-lt"/>
                <a:ea typeface="Times New Roman" panose="02020603050405020304" pitchFamily="18" charset="0"/>
              </a:rPr>
              <a:t> </a:t>
            </a:r>
            <a:r>
              <a:rPr lang="en-US" sz="2800" dirty="0" err="1">
                <a:latin typeface="+mj-lt"/>
                <a:ea typeface="Times New Roman" panose="02020603050405020304" pitchFamily="18" charset="0"/>
              </a:rPr>
              <a:t>nh</a:t>
            </a:r>
            <a:r>
              <a:rPr lang="en-US" sz="2800" dirty="0" err="1">
                <a:latin typeface="+mj-lt"/>
                <a:ea typeface="Times New Roman" panose="02020603050405020304" pitchFamily="18" charset="0"/>
                <a:cs typeface="Trebuchet MS" panose="020B0603020202020204" pitchFamily="34" charset="0"/>
              </a:rPr>
              <a:t>â</a:t>
            </a:r>
            <a:r>
              <a:rPr lang="en-US" sz="2800" dirty="0" err="1">
                <a:latin typeface="+mj-lt"/>
                <a:ea typeface="Times New Roman" panose="02020603050405020304" pitchFamily="18" charset="0"/>
              </a:rPr>
              <a:t>n</a:t>
            </a:r>
            <a:r>
              <a:rPr lang="en-US" sz="2800" dirty="0">
                <a:latin typeface="+mj-lt"/>
                <a:ea typeface="Times New Roman" panose="02020603050405020304" pitchFamily="18" charset="0"/>
              </a:rPr>
              <a:t> </a:t>
            </a:r>
            <a:r>
              <a:rPr lang="en-US" sz="2800" dirty="0" err="1">
                <a:latin typeface="+mj-lt"/>
                <a:ea typeface="Times New Roman" panose="02020603050405020304" pitchFamily="18" charset="0"/>
              </a:rPr>
              <a:t>vi</a:t>
            </a:r>
            <a:r>
              <a:rPr lang="en-US" sz="2800" dirty="0" err="1">
                <a:latin typeface="+mj-lt"/>
                <a:ea typeface="Times New Roman" panose="02020603050405020304" pitchFamily="18" charset="0"/>
                <a:cs typeface="Trebuchet MS" panose="020B0603020202020204" pitchFamily="34" charset="0"/>
              </a:rPr>
              <a:t>ê</a:t>
            </a:r>
            <a:r>
              <a:rPr lang="en-US" sz="2800" dirty="0" err="1">
                <a:latin typeface="+mj-lt"/>
                <a:ea typeface="Times New Roman" panose="02020603050405020304" pitchFamily="18" charset="0"/>
              </a:rPr>
              <a:t>n</a:t>
            </a:r>
            <a:r>
              <a:rPr lang="en-US" sz="2800" dirty="0">
                <a:latin typeface="+mj-lt"/>
                <a:ea typeface="Times New Roman" panose="02020603050405020304" pitchFamily="18" charset="0"/>
              </a:rPr>
              <a:t> </a:t>
            </a:r>
            <a:r>
              <a:rPr lang="en-US" sz="2800" dirty="0" err="1">
                <a:latin typeface="+mj-lt"/>
                <a:ea typeface="Times New Roman" panose="02020603050405020304" pitchFamily="18" charset="0"/>
              </a:rPr>
              <a:t>tham</a:t>
            </a:r>
            <a:r>
              <a:rPr lang="en-US" sz="2800" dirty="0">
                <a:latin typeface="+mj-lt"/>
                <a:ea typeface="Times New Roman" panose="02020603050405020304" pitchFamily="18" charset="0"/>
              </a:rPr>
              <a:t> </a:t>
            </a:r>
            <a:r>
              <a:rPr lang="en-US" sz="2800" dirty="0" err="1">
                <a:latin typeface="+mj-lt"/>
                <a:ea typeface="Times New Roman" panose="02020603050405020304" pitchFamily="18" charset="0"/>
              </a:rPr>
              <a:t>gia</a:t>
            </a:r>
            <a:r>
              <a:rPr lang="en-US" sz="2800" dirty="0">
                <a:latin typeface="+mj-lt"/>
                <a:ea typeface="Times New Roman" panose="02020603050405020304" pitchFamily="18" charset="0"/>
              </a:rPr>
              <a:t> </a:t>
            </a:r>
            <a:r>
              <a:rPr lang="en-US" sz="2800" dirty="0" err="1">
                <a:latin typeface="+mj-lt"/>
                <a:ea typeface="Times New Roman" panose="02020603050405020304" pitchFamily="18" charset="0"/>
              </a:rPr>
              <a:t>v</a:t>
            </a:r>
            <a:r>
              <a:rPr lang="en-US" sz="2800" dirty="0" err="1">
                <a:latin typeface="+mj-lt"/>
                <a:ea typeface="Times New Roman" panose="02020603050405020304" pitchFamily="18" charset="0"/>
                <a:cs typeface="Trebuchet MS" panose="020B0603020202020204" pitchFamily="34" charset="0"/>
              </a:rPr>
              <a:t>à</a:t>
            </a:r>
            <a:r>
              <a:rPr lang="en-US" sz="2800" dirty="0" err="1">
                <a:latin typeface="+mj-lt"/>
                <a:ea typeface="Times New Roman" panose="02020603050405020304" pitchFamily="18" charset="0"/>
              </a:rPr>
              <a:t>o</a:t>
            </a:r>
            <a:r>
              <a:rPr lang="en-US" sz="2800" dirty="0">
                <a:latin typeface="+mj-lt"/>
                <a:ea typeface="Times New Roman" panose="02020603050405020304" pitchFamily="18" charset="0"/>
              </a:rPr>
              <a:t> </a:t>
            </a:r>
            <a:r>
              <a:rPr lang="en-US" sz="2800" dirty="0" err="1">
                <a:latin typeface="+mj-lt"/>
                <a:ea typeface="Times New Roman" panose="02020603050405020304" pitchFamily="18" charset="0"/>
              </a:rPr>
              <a:t>c</a:t>
            </a:r>
            <a:r>
              <a:rPr lang="en-US" sz="2800" dirty="0" err="1">
                <a:latin typeface="+mj-lt"/>
                <a:ea typeface="Times New Roman" panose="02020603050405020304" pitchFamily="18" charset="0"/>
                <a:cs typeface="Trebuchet MS" panose="020B0603020202020204" pitchFamily="34" charset="0"/>
              </a:rPr>
              <a:t>ô</a:t>
            </a:r>
            <a:r>
              <a:rPr lang="en-US" sz="2800" dirty="0" err="1">
                <a:latin typeface="+mj-lt"/>
                <a:ea typeface="Times New Roman" panose="02020603050405020304" pitchFamily="18" charset="0"/>
              </a:rPr>
              <a:t>ng</a:t>
            </a:r>
            <a:r>
              <a:rPr lang="en-US" sz="2800" dirty="0">
                <a:latin typeface="+mj-lt"/>
                <a:ea typeface="Times New Roman" panose="02020603050405020304" pitchFamily="18" charset="0"/>
              </a:rPr>
              <a:t> </a:t>
            </a:r>
            <a:r>
              <a:rPr lang="en-US" sz="2800" dirty="0" err="1">
                <a:latin typeface="+mj-lt"/>
                <a:ea typeface="Times New Roman" panose="02020603050405020304" pitchFamily="18" charset="0"/>
                <a:cs typeface="Trebuchet MS" panose="020B0603020202020204" pitchFamily="34" charset="0"/>
              </a:rPr>
              <a:t>đ</a:t>
            </a:r>
            <a:r>
              <a:rPr lang="en-US" sz="2800" dirty="0" err="1">
                <a:latin typeface="+mj-lt"/>
                <a:ea typeface="Times New Roman" panose="02020603050405020304" pitchFamily="18" charset="0"/>
              </a:rPr>
              <a:t>oạn</a:t>
            </a:r>
            <a:r>
              <a:rPr lang="en-US" sz="2800" dirty="0">
                <a:latin typeface="+mj-lt"/>
                <a:ea typeface="Times New Roman" panose="02020603050405020304" pitchFamily="18" charset="0"/>
              </a:rPr>
              <a:t> 1. </a:t>
            </a:r>
            <a:r>
              <a:rPr lang="en-US" sz="2800" b="1" dirty="0" err="1">
                <a:latin typeface="+mj-lt"/>
                <a:ea typeface="Times New Roman" panose="02020603050405020304" pitchFamily="18" charset="0"/>
              </a:rPr>
              <a:t>Ng</a:t>
            </a:r>
            <a:r>
              <a:rPr lang="en-US" sz="2800" b="1" dirty="0" err="1">
                <a:latin typeface="+mj-lt"/>
                <a:ea typeface="Times New Roman" panose="02020603050405020304" pitchFamily="18" charset="0"/>
                <a:cs typeface="Trebuchet MS" panose="020B0603020202020204" pitchFamily="34" charset="0"/>
              </a:rPr>
              <a:t>ô</a:t>
            </a:r>
            <a:r>
              <a:rPr lang="en-US" sz="2800" b="1" dirty="0" err="1">
                <a:latin typeface="+mj-lt"/>
                <a:ea typeface="Times New Roman" panose="02020603050405020304" pitchFamily="18" charset="0"/>
              </a:rPr>
              <a:t>n</a:t>
            </a:r>
            <a:r>
              <a:rPr lang="en-US" sz="2800" b="1" dirty="0">
                <a:latin typeface="+mj-lt"/>
                <a:ea typeface="Times New Roman" panose="02020603050405020304" pitchFamily="18" charset="0"/>
              </a:rPr>
              <a:t> </a:t>
            </a:r>
            <a:r>
              <a:rPr lang="en-US" sz="2800" b="1" dirty="0" err="1">
                <a:latin typeface="+mj-lt"/>
                <a:ea typeface="Times New Roman" panose="02020603050405020304" pitchFamily="18" charset="0"/>
              </a:rPr>
              <a:t>ngữ</a:t>
            </a:r>
            <a:r>
              <a:rPr lang="en-US" sz="2800" b="1" dirty="0">
                <a:latin typeface="+mj-lt"/>
                <a:ea typeface="Times New Roman" panose="02020603050405020304" pitchFamily="18" charset="0"/>
              </a:rPr>
              <a:t> </a:t>
            </a:r>
            <a:r>
              <a:rPr lang="en-US" sz="2800" b="1" dirty="0" err="1">
                <a:latin typeface="+mj-lt"/>
                <a:ea typeface="Times New Roman" panose="02020603050405020304" pitchFamily="18" charset="0"/>
              </a:rPr>
              <a:t>truy</a:t>
            </a:r>
            <a:r>
              <a:rPr lang="en-US" sz="2800" b="1" dirty="0">
                <a:latin typeface="+mj-lt"/>
                <a:ea typeface="Times New Roman" panose="02020603050405020304" pitchFamily="18" charset="0"/>
              </a:rPr>
              <a:t> </a:t>
            </a:r>
            <a:r>
              <a:rPr lang="en-US" sz="2800" b="1" dirty="0" err="1">
                <a:latin typeface="+mj-lt"/>
                <a:ea typeface="Times New Roman" panose="02020603050405020304" pitchFamily="18" charset="0"/>
              </a:rPr>
              <a:t>vấn</a:t>
            </a:r>
            <a:r>
              <a:rPr lang="en-US" sz="2800" b="1" dirty="0">
                <a:latin typeface="+mj-lt"/>
                <a:ea typeface="Times New Roman" panose="02020603050405020304" pitchFamily="18" charset="0"/>
              </a:rPr>
              <a:t> SQL </a:t>
            </a:r>
            <a:r>
              <a:rPr lang="en-US" sz="2800" b="1" dirty="0" err="1">
                <a:latin typeface="+mj-lt"/>
                <a:ea typeface="Times New Roman" panose="02020603050405020304" pitchFamily="18" charset="0"/>
              </a:rPr>
              <a:t>như</a:t>
            </a:r>
            <a:r>
              <a:rPr lang="en-US" sz="2800" b="1" dirty="0">
                <a:latin typeface="+mj-lt"/>
                <a:ea typeface="Times New Roman" panose="02020603050405020304" pitchFamily="18" charset="0"/>
              </a:rPr>
              <a:t> </a:t>
            </a:r>
            <a:r>
              <a:rPr lang="en-US" sz="2800" b="1" dirty="0" err="1">
                <a:latin typeface="+mj-lt"/>
                <a:ea typeface="Times New Roman" panose="02020603050405020304" pitchFamily="18" charset="0"/>
              </a:rPr>
              <a:t>sau</a:t>
            </a:r>
            <a:r>
              <a:rPr lang="en-US" sz="2800" b="1" dirty="0">
                <a:latin typeface="+mj-lt"/>
                <a:ea typeface="Times New Roman" panose="02020603050405020304" pitchFamily="18" charset="0"/>
              </a:rPr>
              <a:t>:</a:t>
            </a:r>
            <a:endParaRPr lang="en-US" sz="3600" b="1" dirty="0">
              <a:latin typeface="+mj-lt"/>
              <a:ea typeface="Times New Roman" panose="02020603050405020304" pitchFamily="18" charset="0"/>
            </a:endParaRPr>
          </a:p>
          <a:p>
            <a:pPr algn="just" fontAlgn="base">
              <a:spcBef>
                <a:spcPts val="600"/>
              </a:spcBef>
              <a:spcAft>
                <a:spcPts val="600"/>
              </a:spcAft>
            </a:pPr>
            <a:r>
              <a:rPr lang="en-US" sz="2800" dirty="0">
                <a:latin typeface="Courier" pitchFamily="2" charset="0"/>
                <a:ea typeface="Times New Roman" panose="02020603050405020304" pitchFamily="18" charset="0"/>
                <a:cs typeface="Calibri" panose="020F0502020204030204" pitchFamily="34" charset="0"/>
              </a:rPr>
              <a:t>SELECT HOTEN,TENTO</a:t>
            </a:r>
            <a:endParaRPr lang="en-US" sz="3600" dirty="0">
              <a:latin typeface="Courier" pitchFamily="2" charset="0"/>
              <a:ea typeface="Times New Roman" panose="02020603050405020304" pitchFamily="18" charset="0"/>
              <a:cs typeface="Calibri" panose="020F0502020204030204" pitchFamily="34" charset="0"/>
            </a:endParaRPr>
          </a:p>
          <a:p>
            <a:pPr algn="just" fontAlgn="base">
              <a:spcBef>
                <a:spcPts val="600"/>
              </a:spcBef>
              <a:spcAft>
                <a:spcPts val="600"/>
              </a:spcAft>
            </a:pPr>
            <a:r>
              <a:rPr lang="en-US" sz="2800" dirty="0">
                <a:latin typeface="Courier" pitchFamily="2" charset="0"/>
                <a:ea typeface="Times New Roman" panose="02020603050405020304" pitchFamily="18" charset="0"/>
                <a:cs typeface="Calibri" panose="020F0502020204030204" pitchFamily="34" charset="0"/>
              </a:rPr>
              <a:t>FROM TOSX, NHANVIEN, SANXUAT, CONGDOAN</a:t>
            </a:r>
            <a:endParaRPr lang="en-US" sz="3600" dirty="0">
              <a:latin typeface="Courier" pitchFamily="2" charset="0"/>
              <a:ea typeface="Times New Roman" panose="02020603050405020304" pitchFamily="18" charset="0"/>
              <a:cs typeface="Calibri" panose="020F0502020204030204" pitchFamily="34" charset="0"/>
            </a:endParaRPr>
          </a:p>
          <a:p>
            <a:pPr algn="just" fontAlgn="base">
              <a:spcBef>
                <a:spcPts val="600"/>
              </a:spcBef>
              <a:spcAft>
                <a:spcPts val="600"/>
              </a:spcAft>
            </a:pPr>
            <a:r>
              <a:rPr lang="en-US" sz="2800" dirty="0">
                <a:latin typeface="Courier" pitchFamily="2" charset="0"/>
                <a:ea typeface="Times New Roman" panose="02020603050405020304" pitchFamily="18" charset="0"/>
                <a:cs typeface="Calibri" panose="020F0502020204030204" pitchFamily="34" charset="0"/>
              </a:rPr>
              <a:t>WHERE TOSX.MATO = NHANVIEN.MATO AND</a:t>
            </a:r>
            <a:endParaRPr lang="en-US" sz="3600" dirty="0">
              <a:latin typeface="Courier" pitchFamily="2" charset="0"/>
              <a:ea typeface="Times New Roman" panose="02020603050405020304" pitchFamily="18" charset="0"/>
              <a:cs typeface="Calibri" panose="020F0502020204030204" pitchFamily="34" charset="0"/>
            </a:endParaRPr>
          </a:p>
          <a:p>
            <a:pPr algn="just" fontAlgn="base">
              <a:spcBef>
                <a:spcPts val="600"/>
              </a:spcBef>
              <a:spcAft>
                <a:spcPts val="600"/>
              </a:spcAft>
            </a:pPr>
            <a:r>
              <a:rPr lang="en-US" sz="2800" dirty="0">
                <a:latin typeface="Courier" pitchFamily="2" charset="0"/>
                <a:ea typeface="Times New Roman" panose="02020603050405020304" pitchFamily="18" charset="0"/>
                <a:cs typeface="Calibri" panose="020F0502020204030204" pitchFamily="34" charset="0"/>
              </a:rPr>
              <a:t>NHANVIEN.MANV = SANXUAT.MANV AND</a:t>
            </a:r>
            <a:endParaRPr lang="en-US" sz="3600" dirty="0">
              <a:latin typeface="Courier" pitchFamily="2" charset="0"/>
              <a:ea typeface="Times New Roman" panose="02020603050405020304" pitchFamily="18" charset="0"/>
              <a:cs typeface="Calibri" panose="020F0502020204030204" pitchFamily="34" charset="0"/>
            </a:endParaRPr>
          </a:p>
          <a:p>
            <a:pPr algn="just" fontAlgn="base">
              <a:spcBef>
                <a:spcPts val="600"/>
              </a:spcBef>
              <a:spcAft>
                <a:spcPts val="600"/>
              </a:spcAft>
            </a:pPr>
            <a:r>
              <a:rPr lang="en-US" sz="2800" dirty="0">
                <a:latin typeface="Courier" pitchFamily="2" charset="0"/>
                <a:ea typeface="Times New Roman" panose="02020603050405020304" pitchFamily="18" charset="0"/>
                <a:cs typeface="Calibri" panose="020F0502020204030204" pitchFamily="34" charset="0"/>
              </a:rPr>
              <a:t>SANXUAT.MACD = CONGDOAN.MACD AND</a:t>
            </a:r>
            <a:endParaRPr lang="en-US" sz="3600" dirty="0">
              <a:latin typeface="Courier" pitchFamily="2" charset="0"/>
              <a:ea typeface="Times New Roman" panose="02020603050405020304" pitchFamily="18" charset="0"/>
              <a:cs typeface="Calibri" panose="020F0502020204030204" pitchFamily="34" charset="0"/>
            </a:endParaRPr>
          </a:p>
          <a:p>
            <a:pPr algn="just" fontAlgn="base">
              <a:spcBef>
                <a:spcPts val="600"/>
              </a:spcBef>
              <a:spcAft>
                <a:spcPts val="600"/>
              </a:spcAft>
            </a:pPr>
            <a:r>
              <a:rPr lang="en-US" sz="2800" dirty="0">
                <a:latin typeface="Courier" pitchFamily="2" charset="0"/>
                <a:ea typeface="Times New Roman" panose="02020603050405020304" pitchFamily="18" charset="0"/>
                <a:cs typeface="Calibri" panose="020F0502020204030204" pitchFamily="34" charset="0"/>
              </a:rPr>
              <a:t>TENCD = </a:t>
            </a:r>
            <a:r>
              <a:rPr lang="en-US" sz="2800" dirty="0" err="1">
                <a:latin typeface="Courier" pitchFamily="2" charset="0"/>
                <a:ea typeface="Times New Roman" panose="02020603050405020304" pitchFamily="18" charset="0"/>
                <a:cs typeface="Calibri" panose="020F0502020204030204" pitchFamily="34" charset="0"/>
              </a:rPr>
              <a:t>N’Công</a:t>
            </a:r>
            <a:r>
              <a:rPr lang="en-US" sz="2800" dirty="0">
                <a:latin typeface="Courier" pitchFamily="2" charset="0"/>
                <a:ea typeface="Times New Roman" panose="02020603050405020304" pitchFamily="18" charset="0"/>
                <a:cs typeface="Calibri" panose="020F0502020204030204" pitchFamily="34" charset="0"/>
              </a:rPr>
              <a:t> </a:t>
            </a:r>
            <a:r>
              <a:rPr lang="en-US" sz="2800" dirty="0" err="1">
                <a:latin typeface="Courier" pitchFamily="2" charset="0"/>
                <a:ea typeface="Times New Roman" panose="02020603050405020304" pitchFamily="18" charset="0"/>
                <a:cs typeface="Calibri" panose="020F0502020204030204" pitchFamily="34" charset="0"/>
              </a:rPr>
              <a:t>đoạn</a:t>
            </a:r>
            <a:r>
              <a:rPr lang="en-US" sz="2800" dirty="0">
                <a:latin typeface="Courier" pitchFamily="2" charset="0"/>
                <a:ea typeface="Times New Roman" panose="02020603050405020304" pitchFamily="18" charset="0"/>
                <a:cs typeface="Calibri" panose="020F0502020204030204" pitchFamily="34" charset="0"/>
              </a:rPr>
              <a:t> 1</a:t>
            </a:r>
            <a:r>
              <a:rPr lang="en-US" sz="3600" dirty="0">
                <a:latin typeface="Courier" pitchFamily="2" charset="0"/>
                <a:ea typeface="Times New Roman" panose="02020603050405020304" pitchFamily="18" charset="0"/>
                <a:cs typeface="Calibri" panose="020F0502020204030204" pitchFamily="34" charset="0"/>
              </a:rPr>
              <a:t>’</a:t>
            </a:r>
          </a:p>
          <a:p>
            <a:pPr algn="just" fontAlgn="base">
              <a:spcBef>
                <a:spcPts val="600"/>
              </a:spcBef>
              <a:spcAft>
                <a:spcPts val="600"/>
              </a:spcAft>
            </a:pPr>
            <a:r>
              <a:rPr lang="en-US" sz="2800" b="1" dirty="0" err="1">
                <a:latin typeface="+mj-lt"/>
                <a:ea typeface="Times New Roman" panose="02020603050405020304" pitchFamily="18" charset="0"/>
              </a:rPr>
              <a:t>Hãy</a:t>
            </a:r>
            <a:r>
              <a:rPr lang="en-US" sz="2800" b="1" dirty="0">
                <a:latin typeface="+mj-lt"/>
                <a:ea typeface="Times New Roman" panose="02020603050405020304" pitchFamily="18" charset="0"/>
              </a:rPr>
              <a:t> </a:t>
            </a:r>
            <a:r>
              <a:rPr lang="en-US" sz="2800" b="1" dirty="0" err="1">
                <a:latin typeface="+mj-lt"/>
                <a:ea typeface="Times New Roman" panose="02020603050405020304" pitchFamily="18" charset="0"/>
              </a:rPr>
              <a:t>tối</a:t>
            </a:r>
            <a:r>
              <a:rPr lang="en-US" sz="2800" b="1" dirty="0">
                <a:latin typeface="+mj-lt"/>
                <a:ea typeface="Times New Roman" panose="02020603050405020304" pitchFamily="18" charset="0"/>
              </a:rPr>
              <a:t> </a:t>
            </a:r>
            <a:r>
              <a:rPr lang="en-US" sz="2800" b="1" dirty="0" err="1">
                <a:latin typeface="+mj-lt"/>
                <a:ea typeface="Times New Roman" panose="02020603050405020304" pitchFamily="18" charset="0"/>
              </a:rPr>
              <a:t>ưu</a:t>
            </a:r>
            <a:r>
              <a:rPr lang="en-US" sz="2800" b="1" dirty="0">
                <a:latin typeface="+mj-lt"/>
                <a:ea typeface="Times New Roman" panose="02020603050405020304" pitchFamily="18" charset="0"/>
              </a:rPr>
              <a:t> </a:t>
            </a:r>
            <a:r>
              <a:rPr lang="en-US" sz="2800" b="1" dirty="0" err="1">
                <a:latin typeface="+mj-lt"/>
                <a:ea typeface="Times New Roman" panose="02020603050405020304" pitchFamily="18" charset="0"/>
              </a:rPr>
              <a:t>hóa</a:t>
            </a:r>
            <a:r>
              <a:rPr lang="en-US" sz="2800" b="1" dirty="0">
                <a:latin typeface="+mj-lt"/>
                <a:ea typeface="Times New Roman" panose="02020603050405020304" pitchFamily="18" charset="0"/>
              </a:rPr>
              <a:t> </a:t>
            </a:r>
            <a:r>
              <a:rPr lang="en-US" sz="2800" b="1" dirty="0" err="1">
                <a:latin typeface="+mj-lt"/>
                <a:ea typeface="Times New Roman" panose="02020603050405020304" pitchFamily="18" charset="0"/>
              </a:rPr>
              <a:t>câu</a:t>
            </a:r>
            <a:r>
              <a:rPr lang="en-US" sz="2800" b="1" dirty="0">
                <a:latin typeface="+mj-lt"/>
                <a:ea typeface="Times New Roman" panose="02020603050405020304" pitchFamily="18" charset="0"/>
              </a:rPr>
              <a:t> </a:t>
            </a:r>
            <a:r>
              <a:rPr lang="en-US" sz="2800" b="1" dirty="0" err="1">
                <a:latin typeface="+mj-lt"/>
                <a:ea typeface="Times New Roman" panose="02020603050405020304" pitchFamily="18" charset="0"/>
              </a:rPr>
              <a:t>truy</a:t>
            </a:r>
            <a:r>
              <a:rPr lang="en-US" sz="2800" b="1" dirty="0">
                <a:latin typeface="+mj-lt"/>
                <a:ea typeface="Times New Roman" panose="02020603050405020304" pitchFamily="18" charset="0"/>
              </a:rPr>
              <a:t> </a:t>
            </a:r>
            <a:r>
              <a:rPr lang="en-US" sz="2800" b="1" dirty="0" err="1">
                <a:latin typeface="+mj-lt"/>
                <a:ea typeface="Times New Roman" panose="02020603050405020304" pitchFamily="18" charset="0"/>
              </a:rPr>
              <a:t>vấn</a:t>
            </a:r>
            <a:r>
              <a:rPr lang="en-US" sz="2800" b="1" dirty="0">
                <a:latin typeface="+mj-lt"/>
                <a:ea typeface="Times New Roman" panose="02020603050405020304" pitchFamily="18" charset="0"/>
              </a:rPr>
              <a:t> </a:t>
            </a:r>
            <a:r>
              <a:rPr lang="en-US" sz="2800" b="1" dirty="0" err="1">
                <a:latin typeface="+mj-lt"/>
                <a:ea typeface="Times New Roman" panose="02020603050405020304" pitchFamily="18" charset="0"/>
              </a:rPr>
              <a:t>trên</a:t>
            </a:r>
            <a:r>
              <a:rPr lang="en-US" sz="2800" b="1" dirty="0">
                <a:latin typeface="+mj-lt"/>
                <a:ea typeface="Times New Roman" panose="02020603050405020304" pitchFamily="18" charset="0"/>
              </a:rPr>
              <a:t>?</a:t>
            </a:r>
            <a:endParaRPr lang="en-US" sz="2800" b="1" dirty="0">
              <a:latin typeface="+mj-lt"/>
            </a:endParaRPr>
          </a:p>
        </p:txBody>
      </p:sp>
      <p:sp>
        <p:nvSpPr>
          <p:cNvPr id="10" name="矩形 83">
            <a:extLst>
              <a:ext uri="{FF2B5EF4-FFF2-40B4-BE49-F238E27FC236}">
                <a16:creationId xmlns:a16="http://schemas.microsoft.com/office/drawing/2014/main" id="{16036F8C-060D-4C9C-9E5C-185723E8EBB1}"/>
              </a:ext>
            </a:extLst>
          </p:cNvPr>
          <p:cNvSpPr/>
          <p:nvPr/>
        </p:nvSpPr>
        <p:spPr>
          <a:xfrm>
            <a:off x="1724333" y="139844"/>
            <a:ext cx="10421363" cy="769441"/>
          </a:xfrm>
          <a:prstGeom prst="rect">
            <a:avLst/>
          </a:prstGeom>
        </p:spPr>
        <p:txBody>
          <a:bodyPr wrap="square">
            <a:spAutoFit/>
            <a:scene3d>
              <a:camera prst="orthographicFront"/>
              <a:lightRig rig="threePt" dir="t"/>
            </a:scene3d>
            <a:sp3d contourW="12700"/>
          </a:bodyPr>
          <a:lstStyle/>
          <a:p>
            <a:r>
              <a:rPr lang="en-US" sz="4400" b="1" dirty="0">
                <a:solidFill>
                  <a:srgbClr val="FF0000"/>
                </a:solidFill>
              </a:rPr>
              <a:t>6. </a:t>
            </a:r>
            <a:r>
              <a:rPr lang="en-US" sz="4400" b="1" dirty="0" err="1">
                <a:solidFill>
                  <a:srgbClr val="FF0000"/>
                </a:solidFill>
              </a:rPr>
              <a:t>Bài</a:t>
            </a:r>
            <a:r>
              <a:rPr lang="en-US" sz="4400" b="1" dirty="0">
                <a:solidFill>
                  <a:srgbClr val="FF0000"/>
                </a:solidFill>
              </a:rPr>
              <a:t> </a:t>
            </a:r>
            <a:r>
              <a:rPr lang="en-US" sz="4400" b="1" dirty="0" err="1">
                <a:solidFill>
                  <a:srgbClr val="FF0000"/>
                </a:solidFill>
              </a:rPr>
              <a:t>tập</a:t>
            </a:r>
            <a:endParaRPr lang="en-US" sz="4400" b="1" dirty="0">
              <a:solidFill>
                <a:srgbClr val="FF0000"/>
              </a:solidFill>
            </a:endParaRPr>
          </a:p>
        </p:txBody>
      </p:sp>
    </p:spTree>
    <p:extLst>
      <p:ext uri="{BB962C8B-B14F-4D97-AF65-F5344CB8AC3E}">
        <p14:creationId xmlns:p14="http://schemas.microsoft.com/office/powerpoint/2010/main" val="1466641618"/>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Quora vs. Wikipedia – Q&amp;A not effective in Social Medi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56" y="1236757"/>
            <a:ext cx="5037756" cy="4385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089675"/>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865151" y="1639756"/>
            <a:ext cx="9588919" cy="196977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base">
              <a:spcBef>
                <a:spcPts val="600"/>
              </a:spcBef>
              <a:spcAft>
                <a:spcPts val="600"/>
              </a:spcAft>
            </a:pPr>
            <a:r>
              <a:rPr lang="en-US" sz="2800" dirty="0" err="1">
                <a:latin typeface="Times New Roman" panose="02020603050405020304" pitchFamily="18" charset="0"/>
                <a:ea typeface="Times New Roman" panose="02020603050405020304" pitchFamily="18" charset="0"/>
              </a:rPr>
              <a:t>Bài</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giảng</a:t>
            </a:r>
            <a:r>
              <a:rPr lang="en-US" sz="2800" dirty="0">
                <a:latin typeface="Times New Roman" panose="02020603050405020304" pitchFamily="18" charset="0"/>
                <a:ea typeface="Times New Roman" panose="02020603050405020304" pitchFamily="18" charset="0"/>
              </a:rPr>
              <a:t> </a:t>
            </a:r>
            <a:r>
              <a:rPr lang="en-US" sz="2800" i="1" dirty="0">
                <a:latin typeface="Times New Roman" panose="02020603050405020304" pitchFamily="18" charset="0"/>
                <a:ea typeface="Times New Roman" panose="02020603050405020304" pitchFamily="18" charset="0"/>
              </a:rPr>
              <a:t>“</a:t>
            </a:r>
            <a:r>
              <a:rPr lang="en-US" sz="2800" i="1" dirty="0" err="1">
                <a:latin typeface="Times New Roman" panose="02020603050405020304" pitchFamily="18" charset="0"/>
                <a:ea typeface="Times New Roman" panose="02020603050405020304" pitchFamily="18" charset="0"/>
              </a:rPr>
              <a:t>Cơ</a:t>
            </a:r>
            <a:r>
              <a:rPr lang="en-US" sz="2800" i="1" dirty="0">
                <a:latin typeface="Times New Roman" panose="02020603050405020304" pitchFamily="18" charset="0"/>
                <a:ea typeface="Times New Roman" panose="02020603050405020304" pitchFamily="18" charset="0"/>
              </a:rPr>
              <a:t> </a:t>
            </a:r>
            <a:r>
              <a:rPr lang="en-US" sz="2800" i="1" dirty="0" err="1">
                <a:latin typeface="Times New Roman" panose="02020603050405020304" pitchFamily="18" charset="0"/>
                <a:ea typeface="Times New Roman" panose="02020603050405020304" pitchFamily="18" charset="0"/>
              </a:rPr>
              <a:t>sở</a:t>
            </a:r>
            <a:r>
              <a:rPr lang="en-US" sz="2800" i="1" dirty="0">
                <a:latin typeface="Times New Roman" panose="02020603050405020304" pitchFamily="18" charset="0"/>
                <a:ea typeface="Times New Roman" panose="02020603050405020304" pitchFamily="18" charset="0"/>
              </a:rPr>
              <a:t> </a:t>
            </a:r>
            <a:r>
              <a:rPr lang="en-US" sz="2800" i="1" dirty="0" err="1">
                <a:latin typeface="Times New Roman" panose="02020603050405020304" pitchFamily="18" charset="0"/>
                <a:ea typeface="Times New Roman" panose="02020603050405020304" pitchFamily="18" charset="0"/>
              </a:rPr>
              <a:t>dữ</a:t>
            </a:r>
            <a:r>
              <a:rPr lang="en-US" sz="2800" i="1" dirty="0">
                <a:latin typeface="Times New Roman" panose="02020603050405020304" pitchFamily="18" charset="0"/>
                <a:ea typeface="Times New Roman" panose="02020603050405020304" pitchFamily="18" charset="0"/>
              </a:rPr>
              <a:t> </a:t>
            </a:r>
            <a:r>
              <a:rPr lang="en-US" sz="2800" i="1" dirty="0" err="1">
                <a:latin typeface="Times New Roman" panose="02020603050405020304" pitchFamily="18" charset="0"/>
                <a:ea typeface="Times New Roman" panose="02020603050405020304" pitchFamily="18" charset="0"/>
              </a:rPr>
              <a:t>liệu</a:t>
            </a:r>
            <a:r>
              <a:rPr lang="en-US" sz="2800" i="1" dirty="0">
                <a:latin typeface="Times New Roman" panose="02020603050405020304" pitchFamily="18" charset="0"/>
                <a:ea typeface="Times New Roman" panose="02020603050405020304" pitchFamily="18" charset="0"/>
              </a:rPr>
              <a:t>”</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Nguyễn</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Hồng</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Phương</a:t>
            </a:r>
            <a:r>
              <a:rPr lang="en-US" sz="2800" dirty="0">
                <a:latin typeface="Times New Roman" panose="02020603050405020304" pitchFamily="18" charset="0"/>
                <a:ea typeface="Times New Roman" panose="02020603050405020304" pitchFamily="18" charset="0"/>
              </a:rPr>
              <a:t> - </a:t>
            </a:r>
            <a:r>
              <a:rPr lang="en-US" sz="2800" dirty="0" err="1">
                <a:latin typeface="Times New Roman" panose="02020603050405020304" pitchFamily="18" charset="0"/>
                <a:ea typeface="Times New Roman" panose="02020603050405020304" pitchFamily="18" charset="0"/>
              </a:rPr>
              <a:t>Khoa</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Công</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Nghệ</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Thông</a:t>
            </a:r>
            <a:r>
              <a:rPr lang="en-US" sz="2800" dirty="0">
                <a:latin typeface="Times New Roman" panose="02020603050405020304" pitchFamily="18" charset="0"/>
                <a:ea typeface="Times New Roman" panose="02020603050405020304" pitchFamily="18" charset="0"/>
              </a:rPr>
              <a:t> Tin, </a:t>
            </a:r>
            <a:r>
              <a:rPr lang="en-US" sz="2800" dirty="0" err="1">
                <a:latin typeface="Times New Roman" panose="02020603050405020304" pitchFamily="18" charset="0"/>
                <a:ea typeface="Times New Roman" panose="02020603050405020304" pitchFamily="18" charset="0"/>
              </a:rPr>
              <a:t>Trường</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Đại</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Học</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Bách</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Khoa</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Hà</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Nội</a:t>
            </a:r>
            <a:r>
              <a:rPr lang="en-US" sz="2800" dirty="0">
                <a:latin typeface="Times New Roman" panose="02020603050405020304" pitchFamily="18" charset="0"/>
                <a:ea typeface="Times New Roman" panose="02020603050405020304" pitchFamily="18" charset="0"/>
              </a:rPr>
              <a:t>.</a:t>
            </a:r>
          </a:p>
          <a:p>
            <a:pPr algn="just" fontAlgn="base">
              <a:spcBef>
                <a:spcPts val="600"/>
              </a:spcBef>
              <a:spcAft>
                <a:spcPts val="600"/>
              </a:spcAft>
            </a:pPr>
            <a:r>
              <a:rPr lang="en-US" sz="2800" dirty="0" err="1">
                <a:latin typeface="Times New Roman" panose="02020603050405020304" pitchFamily="18" charset="0"/>
                <a:ea typeface="Times New Roman" panose="02020603050405020304" pitchFamily="18" charset="0"/>
              </a:rPr>
              <a:t>Bài</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Giảng</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Cơ</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sở</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dữ</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liệu</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Vũ</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Tuyết</a:t>
            </a:r>
            <a:r>
              <a:rPr lang="en-US" sz="2800" dirty="0">
                <a:latin typeface="Times New Roman" panose="02020603050405020304" pitchFamily="18" charset="0"/>
                <a:ea typeface="Times New Roman" panose="02020603050405020304" pitchFamily="18" charset="0"/>
              </a:rPr>
              <a:t> Trinh – </a:t>
            </a:r>
            <a:r>
              <a:rPr lang="en-US" sz="2800" dirty="0" err="1">
                <a:latin typeface="Times New Roman" panose="02020603050405020304" pitchFamily="18" charset="0"/>
                <a:ea typeface="Times New Roman" panose="02020603050405020304" pitchFamily="18" charset="0"/>
              </a:rPr>
              <a:t>Khoa</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Công</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Nghệ</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Thông</a:t>
            </a:r>
            <a:r>
              <a:rPr lang="en-US" sz="2800" dirty="0">
                <a:latin typeface="Times New Roman" panose="02020603050405020304" pitchFamily="18" charset="0"/>
                <a:ea typeface="Times New Roman" panose="02020603050405020304" pitchFamily="18" charset="0"/>
              </a:rPr>
              <a:t> Tin, </a:t>
            </a:r>
            <a:r>
              <a:rPr lang="en-US" sz="2800" dirty="0" err="1">
                <a:latin typeface="Times New Roman" panose="02020603050405020304" pitchFamily="18" charset="0"/>
                <a:ea typeface="Times New Roman" panose="02020603050405020304" pitchFamily="18" charset="0"/>
              </a:rPr>
              <a:t>Đại</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Học</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Bách</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Khoa</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Hà</a:t>
            </a:r>
            <a:r>
              <a:rPr lang="en-US" sz="2800" dirty="0">
                <a:latin typeface="Times New Roman" panose="02020603050405020304" pitchFamily="18" charset="0"/>
                <a:ea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rPr>
              <a:t>Nội</a:t>
            </a:r>
            <a:r>
              <a:rPr lang="en-US" sz="2800" dirty="0">
                <a:latin typeface="Times New Roman" panose="02020603050405020304" pitchFamily="18" charset="0"/>
                <a:ea typeface="Times New Roman" panose="02020603050405020304" pitchFamily="18" charset="0"/>
              </a:rPr>
              <a:t>.</a:t>
            </a:r>
          </a:p>
        </p:txBody>
      </p:sp>
      <p:sp>
        <p:nvSpPr>
          <p:cNvPr id="10" name="矩形 83">
            <a:extLst>
              <a:ext uri="{FF2B5EF4-FFF2-40B4-BE49-F238E27FC236}">
                <a16:creationId xmlns:a16="http://schemas.microsoft.com/office/drawing/2014/main" id="{16036F8C-060D-4C9C-9E5C-185723E8EBB1}"/>
              </a:ext>
            </a:extLst>
          </p:cNvPr>
          <p:cNvSpPr/>
          <p:nvPr/>
        </p:nvSpPr>
        <p:spPr>
          <a:xfrm>
            <a:off x="1865151" y="448877"/>
            <a:ext cx="10421363" cy="769441"/>
          </a:xfrm>
          <a:prstGeom prst="rect">
            <a:avLst/>
          </a:prstGeom>
        </p:spPr>
        <p:txBody>
          <a:bodyPr wrap="square">
            <a:spAutoFit/>
            <a:scene3d>
              <a:camera prst="orthographicFront"/>
              <a:lightRig rig="threePt" dir="t"/>
            </a:scene3d>
            <a:sp3d contourW="12700"/>
          </a:bodyPr>
          <a:lstStyle/>
          <a:p>
            <a:r>
              <a:rPr lang="en-US" sz="4400" b="1">
                <a:solidFill>
                  <a:srgbClr val="FF0000"/>
                </a:solidFill>
              </a:rPr>
              <a:t>Tài liệu tham khảo</a:t>
            </a:r>
          </a:p>
        </p:txBody>
      </p:sp>
    </p:spTree>
    <p:extLst>
      <p:ext uri="{BB962C8B-B14F-4D97-AF65-F5344CB8AC3E}">
        <p14:creationId xmlns:p14="http://schemas.microsoft.com/office/powerpoint/2010/main" val="2230916715"/>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1"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325376" y="990992"/>
            <a:ext cx="9588919" cy="58477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lvl="0" indent="-457200" algn="just" eaLnBrk="0" fontAlgn="base" hangingPunct="0">
              <a:spcBef>
                <a:spcPct val="20000"/>
              </a:spcBef>
              <a:spcAft>
                <a:spcPct val="0"/>
              </a:spcAft>
              <a:buClr>
                <a:srgbClr val="003366"/>
              </a:buClr>
              <a:buSzPct val="75000"/>
              <a:buFont typeface="Wingdings" panose="05000000000000000000" pitchFamily="2" charset="2"/>
              <a:buChar char="v"/>
            </a:pPr>
            <a:r>
              <a:rPr lang="en-US" sz="3200" b="1" dirty="0" err="1"/>
              <a:t>Ký</a:t>
            </a:r>
            <a:r>
              <a:rPr lang="en-US" sz="3200" b="1" dirty="0"/>
              <a:t> </a:t>
            </a:r>
            <a:r>
              <a:rPr lang="en-US" sz="3200" b="1" dirty="0" err="1"/>
              <a:t>hiệu</a:t>
            </a:r>
            <a:r>
              <a:rPr lang="en-US" sz="3200" b="1" dirty="0"/>
              <a:t>:</a:t>
            </a:r>
            <a:endParaRPr lang="en-US" altLang="en-US" sz="3200" b="1" kern="0" dirty="0"/>
          </a:p>
        </p:txBody>
      </p:sp>
      <p:sp>
        <p:nvSpPr>
          <p:cNvPr id="10" name="矩形 83">
            <a:extLst>
              <a:ext uri="{FF2B5EF4-FFF2-40B4-BE49-F238E27FC236}">
                <a16:creationId xmlns:a16="http://schemas.microsoft.com/office/drawing/2014/main" id="{16036F8C-060D-4C9C-9E5C-185723E8EBB1}"/>
              </a:ext>
            </a:extLst>
          </p:cNvPr>
          <p:cNvSpPr/>
          <p:nvPr/>
        </p:nvSpPr>
        <p:spPr>
          <a:xfrm>
            <a:off x="1489521" y="119859"/>
            <a:ext cx="10421363" cy="769441"/>
          </a:xfrm>
          <a:prstGeom prst="rect">
            <a:avLst/>
          </a:prstGeom>
        </p:spPr>
        <p:txBody>
          <a:bodyPr wrap="square">
            <a:spAutoFit/>
            <a:scene3d>
              <a:camera prst="orthographicFront"/>
              <a:lightRig rig="threePt" dir="t"/>
            </a:scene3d>
            <a:sp3d contourW="12700"/>
          </a:bodyPr>
          <a:lstStyle/>
          <a:p>
            <a:r>
              <a:rPr lang="en-US" sz="4400" b="1" dirty="0">
                <a:solidFill>
                  <a:srgbClr val="FF0000"/>
                </a:solidFill>
              </a:rPr>
              <a:t>1. </a:t>
            </a:r>
            <a:r>
              <a:rPr lang="en-US" sz="4400" b="1" dirty="0" err="1">
                <a:solidFill>
                  <a:srgbClr val="FF0000"/>
                </a:solidFill>
              </a:rPr>
              <a:t>Giới</a:t>
            </a:r>
            <a:r>
              <a:rPr lang="en-US" sz="4400" b="1" dirty="0">
                <a:solidFill>
                  <a:srgbClr val="FF0000"/>
                </a:solidFill>
              </a:rPr>
              <a:t> </a:t>
            </a:r>
            <a:r>
              <a:rPr lang="en-US" sz="4400" b="1" dirty="0" err="1">
                <a:solidFill>
                  <a:srgbClr val="FF0000"/>
                </a:solidFill>
              </a:rPr>
              <a:t>thiệu</a:t>
            </a:r>
            <a:endParaRPr lang="en-US" sz="4400" b="1" dirty="0">
              <a:solidFill>
                <a:srgbClr val="FF0000"/>
              </a:solidFill>
            </a:endParaRPr>
          </a:p>
        </p:txBody>
      </p:sp>
      <p:pic>
        <p:nvPicPr>
          <p:cNvPr id="4" name="Picture 3"/>
          <p:cNvPicPr>
            <a:picLocks noChangeAspect="1"/>
          </p:cNvPicPr>
          <p:nvPr/>
        </p:nvPicPr>
        <p:blipFill>
          <a:blip r:embed="rId3"/>
          <a:stretch>
            <a:fillRect/>
          </a:stretch>
        </p:blipFill>
        <p:spPr>
          <a:xfrm>
            <a:off x="4861367" y="1383268"/>
            <a:ext cx="2221462" cy="4477084"/>
          </a:xfrm>
          <a:prstGeom prst="rect">
            <a:avLst/>
          </a:prstGeom>
        </p:spPr>
      </p:pic>
      <p:pic>
        <p:nvPicPr>
          <p:cNvPr id="5" name="Picture 4"/>
          <p:cNvPicPr>
            <a:picLocks noChangeAspect="1"/>
          </p:cNvPicPr>
          <p:nvPr/>
        </p:nvPicPr>
        <p:blipFill>
          <a:blip r:embed="rId4"/>
          <a:stretch>
            <a:fillRect/>
          </a:stretch>
        </p:blipFill>
        <p:spPr>
          <a:xfrm>
            <a:off x="8739324" y="763605"/>
            <a:ext cx="2900484" cy="4836387"/>
          </a:xfrm>
          <a:prstGeom prst="rect">
            <a:avLst/>
          </a:prstGeom>
        </p:spPr>
      </p:pic>
      <p:sp>
        <p:nvSpPr>
          <p:cNvPr id="12" name="矩形 44">
            <a:extLst>
              <a:ext uri="{FF2B5EF4-FFF2-40B4-BE49-F238E27FC236}">
                <a16:creationId xmlns:a16="http://schemas.microsoft.com/office/drawing/2014/main" id="{5836EB68-AD54-3B43-8B32-4FEC34DD30BB}"/>
              </a:ext>
            </a:extLst>
          </p:cNvPr>
          <p:cNvSpPr/>
          <p:nvPr/>
        </p:nvSpPr>
        <p:spPr>
          <a:xfrm>
            <a:off x="421353" y="5907313"/>
            <a:ext cx="4092308" cy="52322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eaLnBrk="0" fontAlgn="base" hangingPunct="0">
              <a:spcBef>
                <a:spcPct val="20000"/>
              </a:spcBef>
              <a:spcAft>
                <a:spcPct val="0"/>
              </a:spcAft>
              <a:buClr>
                <a:srgbClr val="003366"/>
              </a:buClr>
              <a:buSzPct val="75000"/>
            </a:pPr>
            <a:r>
              <a:rPr lang="en-US" altLang="en-US" sz="2800" b="1" kern="0" dirty="0">
                <a:solidFill>
                  <a:srgbClr val="00B050"/>
                </a:solidFill>
              </a:rPr>
              <a:t>X: </a:t>
            </a:r>
            <a:r>
              <a:rPr lang="en-US" altLang="en-US" sz="2800" b="1" kern="0" dirty="0" err="1">
                <a:solidFill>
                  <a:srgbClr val="00B050"/>
                </a:solidFill>
              </a:rPr>
              <a:t>lấy</a:t>
            </a:r>
            <a:r>
              <a:rPr lang="en-US" altLang="en-US" sz="2800" b="1" kern="0" dirty="0">
                <a:solidFill>
                  <a:srgbClr val="00B050"/>
                </a:solidFill>
              </a:rPr>
              <a:t> ra </a:t>
            </a:r>
            <a:r>
              <a:rPr lang="en-US" altLang="en-US" sz="2800" b="1" kern="0" dirty="0" err="1">
                <a:solidFill>
                  <a:srgbClr val="00B050"/>
                </a:solidFill>
              </a:rPr>
              <a:t>các</a:t>
            </a:r>
            <a:r>
              <a:rPr lang="en-US" altLang="en-US" sz="2800" b="1" kern="0" dirty="0">
                <a:solidFill>
                  <a:srgbClr val="00B050"/>
                </a:solidFill>
              </a:rPr>
              <a:t> </a:t>
            </a:r>
            <a:r>
              <a:rPr lang="en-US" altLang="en-US" sz="2800" b="1" kern="0" dirty="0" err="1">
                <a:solidFill>
                  <a:srgbClr val="00B050"/>
                </a:solidFill>
              </a:rPr>
              <a:t>thuộc</a:t>
            </a:r>
            <a:r>
              <a:rPr lang="en-US" altLang="en-US" sz="2800" b="1" kern="0" dirty="0">
                <a:solidFill>
                  <a:srgbClr val="00B050"/>
                </a:solidFill>
              </a:rPr>
              <a:t> </a:t>
            </a:r>
            <a:r>
              <a:rPr lang="en-US" altLang="en-US" sz="2800" b="1" kern="0" dirty="0" err="1">
                <a:solidFill>
                  <a:srgbClr val="00B050"/>
                </a:solidFill>
              </a:rPr>
              <a:t>tính</a:t>
            </a:r>
            <a:endParaRPr lang="en-US" altLang="en-US" sz="2800" b="1" kern="0" dirty="0">
              <a:solidFill>
                <a:srgbClr val="00B050"/>
              </a:solidFill>
            </a:endParaRPr>
          </a:p>
        </p:txBody>
      </p:sp>
      <p:sp>
        <p:nvSpPr>
          <p:cNvPr id="13" name="矩形 44">
            <a:extLst>
              <a:ext uri="{FF2B5EF4-FFF2-40B4-BE49-F238E27FC236}">
                <a16:creationId xmlns:a16="http://schemas.microsoft.com/office/drawing/2014/main" id="{36B85F81-369D-EC47-999E-8523744688B3}"/>
              </a:ext>
            </a:extLst>
          </p:cNvPr>
          <p:cNvSpPr/>
          <p:nvPr/>
        </p:nvSpPr>
        <p:spPr>
          <a:xfrm>
            <a:off x="5168300" y="5871262"/>
            <a:ext cx="2711828" cy="52322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eaLnBrk="0" fontAlgn="base" hangingPunct="0">
              <a:spcBef>
                <a:spcPct val="20000"/>
              </a:spcBef>
              <a:spcAft>
                <a:spcPct val="0"/>
              </a:spcAft>
              <a:buClr>
                <a:srgbClr val="003366"/>
              </a:buClr>
              <a:buSzPct val="75000"/>
            </a:pPr>
            <a:r>
              <a:rPr lang="en-US" altLang="en-US" sz="2800" b="1" kern="0" dirty="0">
                <a:solidFill>
                  <a:srgbClr val="00B050"/>
                </a:solidFill>
              </a:rPr>
              <a:t>D: </a:t>
            </a:r>
            <a:r>
              <a:rPr lang="en-US" altLang="en-US" sz="2800" b="1" kern="0" dirty="0" err="1">
                <a:solidFill>
                  <a:srgbClr val="00B050"/>
                </a:solidFill>
              </a:rPr>
              <a:t>điều</a:t>
            </a:r>
            <a:r>
              <a:rPr lang="en-US" altLang="en-US" sz="2800" b="1" kern="0" dirty="0">
                <a:solidFill>
                  <a:srgbClr val="00B050"/>
                </a:solidFill>
              </a:rPr>
              <a:t> </a:t>
            </a:r>
            <a:r>
              <a:rPr lang="en-US" altLang="en-US" sz="2800" b="1" kern="0" dirty="0" err="1">
                <a:solidFill>
                  <a:srgbClr val="00B050"/>
                </a:solidFill>
              </a:rPr>
              <a:t>kiện</a:t>
            </a:r>
            <a:endParaRPr lang="en-US" altLang="en-US" sz="2800" b="1" kern="0" dirty="0">
              <a:solidFill>
                <a:srgbClr val="00B050"/>
              </a:solidFill>
            </a:endParaRPr>
          </a:p>
        </p:txBody>
      </p:sp>
      <p:sp>
        <p:nvSpPr>
          <p:cNvPr id="14" name="矩形 44">
            <a:extLst>
              <a:ext uri="{FF2B5EF4-FFF2-40B4-BE49-F238E27FC236}">
                <a16:creationId xmlns:a16="http://schemas.microsoft.com/office/drawing/2014/main" id="{8DCF87ED-AE47-7B45-BCDE-B88726FD0C19}"/>
              </a:ext>
            </a:extLst>
          </p:cNvPr>
          <p:cNvSpPr/>
          <p:nvPr/>
        </p:nvSpPr>
        <p:spPr>
          <a:xfrm>
            <a:off x="9048585" y="5868511"/>
            <a:ext cx="2711828" cy="52322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eaLnBrk="0" fontAlgn="base" hangingPunct="0">
              <a:spcBef>
                <a:spcPct val="20000"/>
              </a:spcBef>
              <a:spcAft>
                <a:spcPct val="0"/>
              </a:spcAft>
              <a:buClr>
                <a:srgbClr val="003366"/>
              </a:buClr>
              <a:buSzPct val="75000"/>
            </a:pPr>
            <a:r>
              <a:rPr lang="en-US" altLang="en-US" sz="2800" b="1" kern="0" dirty="0" err="1">
                <a:solidFill>
                  <a:srgbClr val="00B050"/>
                </a:solidFill>
              </a:rPr>
              <a:t>Phép</a:t>
            </a:r>
            <a:r>
              <a:rPr lang="en-US" altLang="en-US" sz="2800" b="1" kern="0" dirty="0">
                <a:solidFill>
                  <a:srgbClr val="00B050"/>
                </a:solidFill>
              </a:rPr>
              <a:t> </a:t>
            </a:r>
            <a:r>
              <a:rPr lang="en-US" altLang="en-US" sz="2800" b="1" kern="0" dirty="0" err="1">
                <a:solidFill>
                  <a:srgbClr val="00B050"/>
                </a:solidFill>
              </a:rPr>
              <a:t>kết</a:t>
            </a:r>
            <a:endParaRPr lang="en-US" altLang="en-US" sz="2800" b="1" kern="0" dirty="0">
              <a:solidFill>
                <a:srgbClr val="00B050"/>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1B96304-C570-4D43-B271-7FCF0F3ECFF7}"/>
                  </a:ext>
                </a:extLst>
              </p:cNvPr>
              <p:cNvSpPr txBox="1"/>
              <p:nvPr/>
            </p:nvSpPr>
            <p:spPr>
              <a:xfrm>
                <a:off x="3133611" y="2706130"/>
                <a:ext cx="1459635" cy="9233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vi-VN" sz="6000" b="0" i="1" smtClean="0">
                          <a:solidFill>
                            <a:srgbClr val="00B050"/>
                          </a:solidFill>
                          <a:latin typeface="Cambria Math" panose="02040503050406030204" pitchFamily="18" charset="0"/>
                          <a:ea typeface="Cambria Math" panose="02040503050406030204" pitchFamily="18" charset="0"/>
                        </a:rPr>
                        <m:t>= </m:t>
                      </m:r>
                      <m:r>
                        <a:rPr lang="x-none" sz="6000" i="1" smtClean="0">
                          <a:solidFill>
                            <a:srgbClr val="00B050"/>
                          </a:solidFill>
                          <a:latin typeface="Cambria Math" panose="02040503050406030204" pitchFamily="18" charset="0"/>
                          <a:ea typeface="Cambria Math" panose="02040503050406030204" pitchFamily="18" charset="0"/>
                        </a:rPr>
                        <m:t>𝜋</m:t>
                      </m:r>
                    </m:oMath>
                  </m:oMathPara>
                </a14:m>
                <a:endParaRPr lang="x-none" sz="6000" dirty="0">
                  <a:solidFill>
                    <a:srgbClr val="00B050"/>
                  </a:solidFill>
                </a:endParaRPr>
              </a:p>
            </p:txBody>
          </p:sp>
        </mc:Choice>
        <mc:Fallback xmlns="">
          <p:sp>
            <p:nvSpPr>
              <p:cNvPr id="2" name="TextBox 1">
                <a:extLst>
                  <a:ext uri="{FF2B5EF4-FFF2-40B4-BE49-F238E27FC236}">
                    <a16:creationId xmlns:a16="http://schemas.microsoft.com/office/drawing/2014/main" id="{C1B96304-C570-4D43-B271-7FCF0F3ECFF7}"/>
                  </a:ext>
                </a:extLst>
              </p:cNvPr>
              <p:cNvSpPr txBox="1">
                <a:spLocks noRot="1" noChangeAspect="1" noMove="1" noResize="1" noEditPoints="1" noAdjustHandles="1" noChangeArrowheads="1" noChangeShapeType="1" noTextEdit="1"/>
              </p:cNvSpPr>
              <p:nvPr/>
            </p:nvSpPr>
            <p:spPr>
              <a:xfrm>
                <a:off x="3133611" y="2706130"/>
                <a:ext cx="1459635" cy="923330"/>
              </a:xfrm>
              <a:prstGeom prst="rect">
                <a:avLst/>
              </a:prstGeom>
              <a:blipFill>
                <a:blip r:embed="rId5"/>
                <a:stretch>
                  <a:fillRect l="-9483" t="-4054" r="-8621" b="-37838"/>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3400A24-40D0-F84B-A968-8275302239AF}"/>
                  </a:ext>
                </a:extLst>
              </p:cNvPr>
              <p:cNvSpPr txBox="1"/>
              <p:nvPr/>
            </p:nvSpPr>
            <p:spPr>
              <a:xfrm>
                <a:off x="6656751" y="2744059"/>
                <a:ext cx="1459635" cy="9233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vi-VN" sz="6000" b="0" i="1" smtClean="0">
                          <a:solidFill>
                            <a:srgbClr val="00B050"/>
                          </a:solidFill>
                          <a:latin typeface="Cambria Math" panose="02040503050406030204" pitchFamily="18" charset="0"/>
                          <a:ea typeface="Cambria Math" panose="02040503050406030204" pitchFamily="18" charset="0"/>
                        </a:rPr>
                        <m:t>= </m:t>
                      </m:r>
                      <m:r>
                        <a:rPr lang="vi-VN" sz="6000" b="0" i="1" smtClean="0">
                          <a:solidFill>
                            <a:srgbClr val="00B050"/>
                          </a:solidFill>
                          <a:latin typeface="Cambria Math" panose="02040503050406030204" pitchFamily="18" charset="0"/>
                          <a:ea typeface="Cambria Math" panose="02040503050406030204" pitchFamily="18" charset="0"/>
                        </a:rPr>
                        <m:t>𝜎</m:t>
                      </m:r>
                    </m:oMath>
                  </m:oMathPara>
                </a14:m>
                <a:endParaRPr lang="x-none" sz="4800" dirty="0">
                  <a:solidFill>
                    <a:srgbClr val="00B050"/>
                  </a:solidFill>
                </a:endParaRPr>
              </a:p>
            </p:txBody>
          </p:sp>
        </mc:Choice>
        <mc:Fallback xmlns="">
          <p:sp>
            <p:nvSpPr>
              <p:cNvPr id="17" name="TextBox 16">
                <a:extLst>
                  <a:ext uri="{FF2B5EF4-FFF2-40B4-BE49-F238E27FC236}">
                    <a16:creationId xmlns:a16="http://schemas.microsoft.com/office/drawing/2014/main" id="{13400A24-40D0-F84B-A968-8275302239AF}"/>
                  </a:ext>
                </a:extLst>
              </p:cNvPr>
              <p:cNvSpPr txBox="1">
                <a:spLocks noRot="1" noChangeAspect="1" noMove="1" noResize="1" noEditPoints="1" noAdjustHandles="1" noChangeArrowheads="1" noChangeShapeType="1" noTextEdit="1"/>
              </p:cNvSpPr>
              <p:nvPr/>
            </p:nvSpPr>
            <p:spPr>
              <a:xfrm>
                <a:off x="6656751" y="2744059"/>
                <a:ext cx="1459635" cy="923330"/>
              </a:xfrm>
              <a:prstGeom prst="rect">
                <a:avLst/>
              </a:prstGeom>
              <a:blipFill>
                <a:blip r:embed="rId6"/>
                <a:stretch>
                  <a:fillRect l="-8621" t="-5479" r="-8621" b="-38356"/>
                </a:stretch>
              </a:blipFill>
            </p:spPr>
            <p:txBody>
              <a:bodyPr/>
              <a:lstStyle/>
              <a:p>
                <a:r>
                  <a:rPr lang="en-VN">
                    <a:noFill/>
                  </a:rPr>
                  <a:t> </a:t>
                </a:r>
              </a:p>
            </p:txBody>
          </p:sp>
        </mc:Fallback>
      </mc:AlternateContent>
      <p:pic>
        <p:nvPicPr>
          <p:cNvPr id="6" name="Picture 5">
            <a:extLst>
              <a:ext uri="{FF2B5EF4-FFF2-40B4-BE49-F238E27FC236}">
                <a16:creationId xmlns:a16="http://schemas.microsoft.com/office/drawing/2014/main" id="{CF6A8568-5A6D-584E-ADAE-70F82430DB53}"/>
              </a:ext>
            </a:extLst>
          </p:cNvPr>
          <p:cNvPicPr>
            <a:picLocks noChangeAspect="1"/>
          </p:cNvPicPr>
          <p:nvPr/>
        </p:nvPicPr>
        <p:blipFill>
          <a:blip r:embed="rId7"/>
          <a:stretch>
            <a:fillRect/>
          </a:stretch>
        </p:blipFill>
        <p:spPr>
          <a:xfrm>
            <a:off x="948958" y="2065873"/>
            <a:ext cx="2093688" cy="3841440"/>
          </a:xfrm>
          <a:prstGeom prst="rect">
            <a:avLst/>
          </a:prstGeom>
        </p:spPr>
      </p:pic>
    </p:spTree>
    <p:extLst>
      <p:ext uri="{BB962C8B-B14F-4D97-AF65-F5344CB8AC3E}">
        <p14:creationId xmlns:p14="http://schemas.microsoft.com/office/powerpoint/2010/main" val="2233334313"/>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325376" y="858970"/>
            <a:ext cx="9588919" cy="58477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lvl="0" indent="-457200" algn="just" eaLnBrk="0" fontAlgn="base" hangingPunct="0">
              <a:spcBef>
                <a:spcPct val="20000"/>
              </a:spcBef>
              <a:spcAft>
                <a:spcPct val="0"/>
              </a:spcAft>
              <a:buClr>
                <a:srgbClr val="003366"/>
              </a:buClr>
              <a:buSzPct val="75000"/>
              <a:buFont typeface="Wingdings" panose="05000000000000000000" pitchFamily="2" charset="2"/>
              <a:buChar char="v"/>
            </a:pPr>
            <a:r>
              <a:rPr lang="en-US" sz="3200" b="1" dirty="0" err="1"/>
              <a:t>Ví</a:t>
            </a:r>
            <a:r>
              <a:rPr lang="en-US" sz="3200" b="1" dirty="0"/>
              <a:t> </a:t>
            </a:r>
            <a:r>
              <a:rPr lang="en-US" sz="3200" b="1" dirty="0" err="1"/>
              <a:t>dụ</a:t>
            </a:r>
            <a:r>
              <a:rPr lang="en-US" sz="3200" b="1" dirty="0"/>
              <a:t>:</a:t>
            </a:r>
            <a:endParaRPr lang="en-US" altLang="en-US" sz="3200" b="1" kern="0" dirty="0"/>
          </a:p>
        </p:txBody>
      </p:sp>
      <p:sp>
        <p:nvSpPr>
          <p:cNvPr id="10" name="矩形 83">
            <a:extLst>
              <a:ext uri="{FF2B5EF4-FFF2-40B4-BE49-F238E27FC236}">
                <a16:creationId xmlns:a16="http://schemas.microsoft.com/office/drawing/2014/main" id="{16036F8C-060D-4C9C-9E5C-185723E8EBB1}"/>
              </a:ext>
            </a:extLst>
          </p:cNvPr>
          <p:cNvSpPr/>
          <p:nvPr/>
        </p:nvSpPr>
        <p:spPr>
          <a:xfrm>
            <a:off x="1632025" y="120364"/>
            <a:ext cx="10421363" cy="769441"/>
          </a:xfrm>
          <a:prstGeom prst="rect">
            <a:avLst/>
          </a:prstGeom>
        </p:spPr>
        <p:txBody>
          <a:bodyPr wrap="square">
            <a:spAutoFit/>
            <a:scene3d>
              <a:camera prst="orthographicFront"/>
              <a:lightRig rig="threePt" dir="t"/>
            </a:scene3d>
            <a:sp3d contourW="12700"/>
          </a:bodyPr>
          <a:lstStyle/>
          <a:p>
            <a:r>
              <a:rPr lang="en-US" sz="4400" b="1" dirty="0">
                <a:solidFill>
                  <a:srgbClr val="FF0000"/>
                </a:solidFill>
              </a:rPr>
              <a:t>1. </a:t>
            </a:r>
            <a:r>
              <a:rPr lang="en-US" sz="4400" b="1" dirty="0" err="1">
                <a:solidFill>
                  <a:srgbClr val="FF0000"/>
                </a:solidFill>
              </a:rPr>
              <a:t>Giới</a:t>
            </a:r>
            <a:r>
              <a:rPr lang="en-US" sz="4400" b="1" dirty="0">
                <a:solidFill>
                  <a:srgbClr val="FF0000"/>
                </a:solidFill>
              </a:rPr>
              <a:t> </a:t>
            </a:r>
            <a:r>
              <a:rPr lang="en-US" sz="4400" b="1" dirty="0" err="1">
                <a:solidFill>
                  <a:srgbClr val="FF0000"/>
                </a:solidFill>
              </a:rPr>
              <a:t>thiệu</a:t>
            </a:r>
            <a:endParaRPr lang="en-US" sz="4400" b="1" dirty="0">
              <a:solidFill>
                <a:srgbClr val="FF0000"/>
              </a:solidFill>
            </a:endParaRPr>
          </a:p>
        </p:txBody>
      </p:sp>
      <p:pic>
        <p:nvPicPr>
          <p:cNvPr id="2" name="Picture 1"/>
          <p:cNvPicPr>
            <a:picLocks noChangeAspect="1"/>
          </p:cNvPicPr>
          <p:nvPr/>
        </p:nvPicPr>
        <p:blipFill>
          <a:blip r:embed="rId3"/>
          <a:stretch>
            <a:fillRect/>
          </a:stretch>
        </p:blipFill>
        <p:spPr>
          <a:xfrm>
            <a:off x="6275212" y="452608"/>
            <a:ext cx="5331630" cy="5456081"/>
          </a:xfrm>
          <a:prstGeom prst="rect">
            <a:avLst/>
          </a:prstGeom>
        </p:spPr>
      </p:pic>
      <p:sp>
        <p:nvSpPr>
          <p:cNvPr id="11" name="矩形 44">
            <a:extLst>
              <a:ext uri="{FF2B5EF4-FFF2-40B4-BE49-F238E27FC236}">
                <a16:creationId xmlns:a16="http://schemas.microsoft.com/office/drawing/2014/main" id="{15F414A9-8280-A044-9B39-EB4ADC8E7421}"/>
              </a:ext>
            </a:extLst>
          </p:cNvPr>
          <p:cNvSpPr/>
          <p:nvPr/>
        </p:nvSpPr>
        <p:spPr>
          <a:xfrm>
            <a:off x="1022927" y="1755815"/>
            <a:ext cx="5142662" cy="896656"/>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eaLnBrk="0" fontAlgn="base" hangingPunct="0">
              <a:spcBef>
                <a:spcPct val="20000"/>
              </a:spcBef>
              <a:spcAft>
                <a:spcPct val="0"/>
              </a:spcAft>
              <a:buClr>
                <a:srgbClr val="003366"/>
              </a:buClr>
              <a:buSzPct val="75000"/>
            </a:pPr>
            <a:endParaRPr lang="en-US" altLang="en-US" sz="2800" kern="0" baseline="-25000" dirty="0"/>
          </a:p>
          <a:p>
            <a:pPr marL="342900" indent="-342900" eaLnBrk="0" fontAlgn="base" hangingPunct="0">
              <a:spcBef>
                <a:spcPct val="20000"/>
              </a:spcBef>
              <a:spcAft>
                <a:spcPct val="0"/>
              </a:spcAft>
              <a:buClr>
                <a:srgbClr val="003366"/>
              </a:buClr>
              <a:buSzPct val="75000"/>
            </a:pPr>
            <a:r>
              <a:rPr lang="en-US" altLang="en-US" sz="2800" kern="0" baseline="-25000" dirty="0"/>
              <a:t>  </a:t>
            </a:r>
            <a:r>
              <a:rPr lang="en-US" altLang="en-US" sz="2800" kern="0" dirty="0"/>
              <a:t> </a:t>
            </a:r>
            <a:endParaRPr lang="en-US" altLang="en-US" sz="2800" b="1" kern="0" dirty="0"/>
          </a:p>
        </p:txBody>
      </p:sp>
    </p:spTree>
    <p:extLst>
      <p:ext uri="{BB962C8B-B14F-4D97-AF65-F5344CB8AC3E}">
        <p14:creationId xmlns:p14="http://schemas.microsoft.com/office/powerpoint/2010/main" val="325770397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325376" y="858970"/>
            <a:ext cx="9588919" cy="58477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lvl="0" indent="-457200" algn="just" eaLnBrk="0" fontAlgn="base" hangingPunct="0">
              <a:spcBef>
                <a:spcPct val="20000"/>
              </a:spcBef>
              <a:spcAft>
                <a:spcPct val="0"/>
              </a:spcAft>
              <a:buClr>
                <a:srgbClr val="003366"/>
              </a:buClr>
              <a:buSzPct val="75000"/>
              <a:buFont typeface="Wingdings" panose="05000000000000000000" pitchFamily="2" charset="2"/>
              <a:buChar char="v"/>
            </a:pPr>
            <a:r>
              <a:rPr lang="en-US" sz="3200" b="1" dirty="0" err="1"/>
              <a:t>Ví</a:t>
            </a:r>
            <a:r>
              <a:rPr lang="en-US" sz="3200" b="1" dirty="0"/>
              <a:t> </a:t>
            </a:r>
            <a:r>
              <a:rPr lang="en-US" sz="3200" b="1" dirty="0" err="1"/>
              <a:t>dụ</a:t>
            </a:r>
            <a:r>
              <a:rPr lang="en-US" sz="3200" b="1" dirty="0"/>
              <a:t>:</a:t>
            </a:r>
            <a:endParaRPr lang="en-US" altLang="en-US" sz="3200" b="1" kern="0" dirty="0"/>
          </a:p>
        </p:txBody>
      </p:sp>
      <p:sp>
        <p:nvSpPr>
          <p:cNvPr id="10" name="矩形 83">
            <a:extLst>
              <a:ext uri="{FF2B5EF4-FFF2-40B4-BE49-F238E27FC236}">
                <a16:creationId xmlns:a16="http://schemas.microsoft.com/office/drawing/2014/main" id="{16036F8C-060D-4C9C-9E5C-185723E8EBB1}"/>
              </a:ext>
            </a:extLst>
          </p:cNvPr>
          <p:cNvSpPr/>
          <p:nvPr/>
        </p:nvSpPr>
        <p:spPr>
          <a:xfrm>
            <a:off x="1632025" y="120364"/>
            <a:ext cx="10421363" cy="769441"/>
          </a:xfrm>
          <a:prstGeom prst="rect">
            <a:avLst/>
          </a:prstGeom>
        </p:spPr>
        <p:txBody>
          <a:bodyPr wrap="square">
            <a:spAutoFit/>
            <a:scene3d>
              <a:camera prst="orthographicFront"/>
              <a:lightRig rig="threePt" dir="t"/>
            </a:scene3d>
            <a:sp3d contourW="12700"/>
          </a:bodyPr>
          <a:lstStyle/>
          <a:p>
            <a:r>
              <a:rPr lang="en-US" sz="4400" b="1" dirty="0">
                <a:solidFill>
                  <a:srgbClr val="FF0000"/>
                </a:solidFill>
              </a:rPr>
              <a:t>1. </a:t>
            </a:r>
            <a:r>
              <a:rPr lang="en-US" sz="4400" b="1" dirty="0" err="1">
                <a:solidFill>
                  <a:srgbClr val="FF0000"/>
                </a:solidFill>
              </a:rPr>
              <a:t>Giới</a:t>
            </a:r>
            <a:r>
              <a:rPr lang="en-US" sz="4400" b="1" dirty="0">
                <a:solidFill>
                  <a:srgbClr val="FF0000"/>
                </a:solidFill>
              </a:rPr>
              <a:t> </a:t>
            </a:r>
            <a:r>
              <a:rPr lang="en-US" sz="4400" b="1" dirty="0" err="1">
                <a:solidFill>
                  <a:srgbClr val="FF0000"/>
                </a:solidFill>
              </a:rPr>
              <a:t>thiệu</a:t>
            </a:r>
            <a:endParaRPr lang="en-US" sz="4400" b="1" dirty="0">
              <a:solidFill>
                <a:srgbClr val="FF0000"/>
              </a:solidFill>
            </a:endParaRPr>
          </a:p>
        </p:txBody>
      </p:sp>
      <p:pic>
        <p:nvPicPr>
          <p:cNvPr id="6" name="Picture 5"/>
          <p:cNvPicPr>
            <a:picLocks noChangeAspect="1"/>
          </p:cNvPicPr>
          <p:nvPr/>
        </p:nvPicPr>
        <p:blipFill>
          <a:blip r:embed="rId3"/>
          <a:stretch>
            <a:fillRect/>
          </a:stretch>
        </p:blipFill>
        <p:spPr>
          <a:xfrm>
            <a:off x="6834097" y="370390"/>
            <a:ext cx="5236028" cy="5474825"/>
          </a:xfrm>
          <a:prstGeom prst="rect">
            <a:avLst/>
          </a:prstGeom>
        </p:spPr>
      </p:pic>
    </p:spTree>
    <p:extLst>
      <p:ext uri="{BB962C8B-B14F-4D97-AF65-F5344CB8AC3E}">
        <p14:creationId xmlns:p14="http://schemas.microsoft.com/office/powerpoint/2010/main" val="59942241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1"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952250" y="970058"/>
            <a:ext cx="10763499" cy="500444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eaLnBrk="0" fontAlgn="base" hangingPunct="0">
              <a:spcBef>
                <a:spcPct val="20000"/>
              </a:spcBef>
              <a:spcAft>
                <a:spcPct val="0"/>
              </a:spcAft>
              <a:buClr>
                <a:srgbClr val="003366"/>
              </a:buClr>
              <a:buSzPct val="75000"/>
            </a:pPr>
            <a:r>
              <a:rPr lang="en-US" altLang="en-US" sz="2800" b="1" dirty="0" err="1"/>
              <a:t>Định</a:t>
            </a:r>
            <a:r>
              <a:rPr lang="en-US" altLang="en-US" sz="2800" b="1" dirty="0"/>
              <a:t> </a:t>
            </a:r>
            <a:r>
              <a:rPr lang="en-US" altLang="en-US" sz="2800" b="1" dirty="0" err="1"/>
              <a:t>nghĩa</a:t>
            </a:r>
            <a:r>
              <a:rPr lang="en-US" altLang="en-US" sz="2800" b="1" dirty="0"/>
              <a:t>: </a:t>
            </a:r>
            <a:r>
              <a:rPr lang="en-US" altLang="en-US" sz="2800" dirty="0"/>
              <a:t>Hai </a:t>
            </a:r>
            <a:r>
              <a:rPr lang="en-US" altLang="en-US" sz="2800" dirty="0" err="1"/>
              <a:t>biểu</a:t>
            </a:r>
            <a:r>
              <a:rPr lang="en-US" altLang="en-US" sz="2800" dirty="0"/>
              <a:t> </a:t>
            </a:r>
            <a:r>
              <a:rPr lang="en-US" altLang="en-US" sz="2800" dirty="0" err="1"/>
              <a:t>thức</a:t>
            </a:r>
            <a:r>
              <a:rPr lang="en-US" altLang="en-US" sz="2800" dirty="0"/>
              <a:t> A, B </a:t>
            </a:r>
            <a:r>
              <a:rPr lang="en-US" altLang="en-US" sz="2800" dirty="0" err="1"/>
              <a:t>là</a:t>
            </a:r>
            <a:r>
              <a:rPr lang="en-US" altLang="en-US" sz="2800" dirty="0"/>
              <a:t> </a:t>
            </a:r>
            <a:r>
              <a:rPr lang="en-US" altLang="en-US" sz="2800" dirty="0" err="1"/>
              <a:t>tương</a:t>
            </a:r>
            <a:r>
              <a:rPr lang="en-US" altLang="en-US" sz="2800" dirty="0"/>
              <a:t> </a:t>
            </a:r>
            <a:r>
              <a:rPr lang="en-US" altLang="en-US" sz="2800" dirty="0" err="1"/>
              <a:t>đương</a:t>
            </a:r>
            <a:r>
              <a:rPr lang="en-US" altLang="en-US" sz="2800" dirty="0"/>
              <a:t> </a:t>
            </a:r>
            <a:r>
              <a:rPr lang="en-US" altLang="en-US" sz="2800" dirty="0" err="1"/>
              <a:t>nếu</a:t>
            </a:r>
            <a:r>
              <a:rPr lang="en-US" altLang="en-US" sz="2800" dirty="0"/>
              <a:t> </a:t>
            </a:r>
            <a:r>
              <a:rPr lang="en-US" altLang="en-US" sz="2800" dirty="0" err="1"/>
              <a:t>có</a:t>
            </a:r>
            <a:r>
              <a:rPr lang="en-US" altLang="en-US" sz="2800" dirty="0"/>
              <a:t> </a:t>
            </a:r>
            <a:r>
              <a:rPr lang="en-US" altLang="en-US" sz="2800" dirty="0" err="1"/>
              <a:t>cùng</a:t>
            </a:r>
            <a:r>
              <a:rPr lang="en-US" altLang="en-US" sz="2800" dirty="0"/>
              <a:t> </a:t>
            </a:r>
            <a:r>
              <a:rPr lang="en-US" altLang="en-US" sz="2800" dirty="0" err="1"/>
              <a:t>một</a:t>
            </a:r>
            <a:r>
              <a:rPr lang="en-US" altLang="en-US" sz="2800" dirty="0"/>
              <a:t> </a:t>
            </a:r>
            <a:r>
              <a:rPr lang="en-US" altLang="en-US" sz="2800" dirty="0" err="1"/>
              <a:t>tình</a:t>
            </a:r>
            <a:r>
              <a:rPr lang="en-US" altLang="en-US" sz="2800" dirty="0"/>
              <a:t> </a:t>
            </a:r>
            <a:r>
              <a:rPr lang="en-US" altLang="en-US" sz="2800" dirty="0" err="1"/>
              <a:t>trạng</a:t>
            </a:r>
            <a:r>
              <a:rPr lang="en-US" altLang="en-US" sz="2800" dirty="0"/>
              <a:t> CSDL </a:t>
            </a:r>
            <a:r>
              <a:rPr lang="en-US" altLang="en-US" sz="2800" dirty="0" err="1"/>
              <a:t>thì</a:t>
            </a:r>
            <a:r>
              <a:rPr lang="en-US" altLang="en-US" sz="2800" dirty="0"/>
              <a:t> </a:t>
            </a:r>
            <a:r>
              <a:rPr lang="en-US" altLang="en-US" sz="2800" dirty="0" err="1"/>
              <a:t>đều</a:t>
            </a:r>
            <a:r>
              <a:rPr lang="en-US" altLang="en-US" sz="2800" dirty="0"/>
              <a:t> </a:t>
            </a:r>
            <a:r>
              <a:rPr lang="en-US" altLang="en-US" sz="2800" dirty="0" err="1"/>
              <a:t>cho</a:t>
            </a:r>
            <a:r>
              <a:rPr lang="en-US" altLang="en-US" sz="2800" dirty="0"/>
              <a:t> </a:t>
            </a:r>
            <a:r>
              <a:rPr lang="en-US" altLang="en-US" sz="2800" dirty="0" err="1"/>
              <a:t>một</a:t>
            </a:r>
            <a:r>
              <a:rPr lang="en-US" altLang="en-US" sz="2800" dirty="0"/>
              <a:t> </a:t>
            </a:r>
            <a:r>
              <a:rPr lang="en-US" altLang="en-US" sz="2800" dirty="0" err="1"/>
              <a:t>kết</a:t>
            </a:r>
            <a:r>
              <a:rPr lang="en-US" altLang="en-US" sz="2800" dirty="0"/>
              <a:t> </a:t>
            </a:r>
            <a:r>
              <a:rPr lang="en-US" altLang="en-US" sz="2800" dirty="0" err="1" smtClean="0"/>
              <a:t>quả</a:t>
            </a:r>
            <a:r>
              <a:rPr lang="en-US" altLang="en-US" sz="2800" dirty="0"/>
              <a:t> </a:t>
            </a:r>
            <a:r>
              <a:rPr lang="en-US" altLang="en-US" sz="2800" dirty="0" smtClean="0"/>
              <a:t>(</a:t>
            </a:r>
            <a:r>
              <a:rPr lang="vi-VN" sz="2800" dirty="0" smtClean="0"/>
              <a:t>nếu </a:t>
            </a:r>
            <a:r>
              <a:rPr lang="vi-VN" sz="2800" dirty="0"/>
              <a:t>chúng cho cùng một kết quả khi </a:t>
            </a:r>
            <a:r>
              <a:rPr lang="vi-VN" sz="2800" dirty="0" smtClean="0"/>
              <a:t>áp</a:t>
            </a:r>
            <a:r>
              <a:rPr lang="en-US" sz="2800" dirty="0" smtClean="0"/>
              <a:t> </a:t>
            </a:r>
            <a:r>
              <a:rPr lang="vi-VN" sz="2800" dirty="0" smtClean="0"/>
              <a:t>dụng </a:t>
            </a:r>
            <a:r>
              <a:rPr lang="vi-VN" sz="2800" dirty="0"/>
              <a:t>trên cùng một tập các quan </a:t>
            </a:r>
            <a:r>
              <a:rPr lang="vi-VN" sz="2800" dirty="0" smtClean="0"/>
              <a:t>hệ</a:t>
            </a:r>
            <a:r>
              <a:rPr lang="en-US" sz="2800" dirty="0" smtClean="0"/>
              <a:t>).</a:t>
            </a:r>
            <a:endParaRPr lang="en-US" altLang="en-US" sz="2800" dirty="0"/>
          </a:p>
          <a:p>
            <a:pPr lvl="0" algn="just" eaLnBrk="0" fontAlgn="base" hangingPunct="0">
              <a:spcBef>
                <a:spcPct val="20000"/>
              </a:spcBef>
              <a:spcAft>
                <a:spcPct val="0"/>
              </a:spcAft>
              <a:buClr>
                <a:srgbClr val="003366"/>
              </a:buClr>
              <a:buSzPct val="75000"/>
            </a:pPr>
            <a:r>
              <a:rPr lang="en-US" altLang="en-US" sz="2800" b="1" kern="0" dirty="0" err="1"/>
              <a:t>Tính</a:t>
            </a:r>
            <a:r>
              <a:rPr lang="en-US" altLang="en-US" sz="2800" b="1" kern="0" dirty="0"/>
              <a:t> </a:t>
            </a:r>
            <a:r>
              <a:rPr lang="en-US" altLang="en-US" sz="2800" b="1" kern="0" dirty="0" err="1"/>
              <a:t>chất</a:t>
            </a:r>
            <a:r>
              <a:rPr lang="en-US" altLang="en-US" sz="2800" b="1" kern="0" dirty="0"/>
              <a:t> </a:t>
            </a:r>
            <a:r>
              <a:rPr lang="en-US" altLang="en-US" sz="2800" b="1" kern="0" dirty="0" err="1"/>
              <a:t>của</a:t>
            </a:r>
            <a:r>
              <a:rPr lang="en-US" altLang="en-US" sz="2800" b="1" kern="0" dirty="0"/>
              <a:t> </a:t>
            </a:r>
            <a:r>
              <a:rPr lang="en-US" altLang="en-US" sz="2800" b="1" kern="0" dirty="0" err="1"/>
              <a:t>phép</a:t>
            </a:r>
            <a:r>
              <a:rPr lang="en-US" altLang="en-US" sz="2800" b="1" kern="0" dirty="0"/>
              <a:t> </a:t>
            </a:r>
            <a:r>
              <a:rPr lang="en-US" altLang="en-US" sz="2800" b="1" kern="0" dirty="0" err="1"/>
              <a:t>kết</a:t>
            </a:r>
            <a:r>
              <a:rPr lang="en-US" altLang="en-US" sz="2800" b="1" kern="0" dirty="0"/>
              <a:t> </a:t>
            </a:r>
            <a:r>
              <a:rPr lang="en-US" altLang="en-US" sz="2800" b="1" kern="0" dirty="0" err="1"/>
              <a:t>và</a:t>
            </a:r>
            <a:r>
              <a:rPr lang="en-US" altLang="en-US" sz="2800" b="1" kern="0" dirty="0"/>
              <a:t> </a:t>
            </a:r>
            <a:r>
              <a:rPr lang="en-US" altLang="en-US" sz="2800" b="1" kern="0" dirty="0" err="1"/>
              <a:t>phép</a:t>
            </a:r>
            <a:r>
              <a:rPr lang="en-US" altLang="en-US" sz="2800" b="1" kern="0" dirty="0"/>
              <a:t> </a:t>
            </a:r>
            <a:r>
              <a:rPr lang="en-US" altLang="en-US" sz="2800" b="1" kern="0" dirty="0" err="1"/>
              <a:t>tích</a:t>
            </a:r>
            <a:r>
              <a:rPr lang="en-US" altLang="en-US" sz="2800" b="1" kern="0" dirty="0"/>
              <a:t>:</a:t>
            </a:r>
          </a:p>
          <a:p>
            <a:pPr marL="457200" lvl="0" indent="-457200" algn="just" eaLnBrk="0" fontAlgn="base" hangingPunct="0">
              <a:spcBef>
                <a:spcPct val="20000"/>
              </a:spcBef>
              <a:spcAft>
                <a:spcPct val="0"/>
              </a:spcAft>
              <a:buClr>
                <a:srgbClr val="003366"/>
              </a:buClr>
              <a:buSzPct val="75000"/>
              <a:buFont typeface="Wingdings" panose="05000000000000000000" pitchFamily="2" charset="2"/>
              <a:buChar char="v"/>
            </a:pPr>
            <a:r>
              <a:rPr lang="en-US" altLang="en-US" sz="2800" b="1" kern="0" dirty="0" err="1"/>
              <a:t>Phép</a:t>
            </a:r>
            <a:r>
              <a:rPr lang="en-US" altLang="en-US" sz="2800" b="1" kern="0" dirty="0"/>
              <a:t> </a:t>
            </a:r>
            <a:r>
              <a:rPr lang="en-US" altLang="en-US" sz="2800" b="1" kern="0" dirty="0" err="1"/>
              <a:t>kết</a:t>
            </a:r>
            <a:endParaRPr lang="en-US" altLang="en-US" sz="2800" b="1" kern="0" dirty="0"/>
          </a:p>
          <a:p>
            <a:pPr marL="457200" lvl="0" indent="-166688" algn="just" eaLnBrk="0" fontAlgn="base" hangingPunct="0">
              <a:spcBef>
                <a:spcPct val="20000"/>
              </a:spcBef>
              <a:spcAft>
                <a:spcPct val="0"/>
              </a:spcAft>
              <a:buClr>
                <a:srgbClr val="003366"/>
              </a:buClr>
              <a:buSzPct val="75000"/>
              <a:buFont typeface="Arial" panose="020B0604020202020204" pitchFamily="34" charset="0"/>
              <a:buChar char="•"/>
            </a:pPr>
            <a:r>
              <a:rPr lang="en-US" altLang="en-US" sz="2800" kern="0" dirty="0"/>
              <a:t>Giao </a:t>
            </a:r>
            <a:r>
              <a:rPr lang="en-US" altLang="en-US" sz="2800" kern="0" dirty="0" err="1"/>
              <a:t>hoán</a:t>
            </a:r>
            <a:r>
              <a:rPr lang="en-US" altLang="en-US" sz="2800" kern="0" dirty="0"/>
              <a:t>:</a:t>
            </a:r>
            <a:r>
              <a:rPr lang="en-US" altLang="en-US" sz="2800" b="1" kern="0" dirty="0"/>
              <a:t>	</a:t>
            </a:r>
          </a:p>
          <a:p>
            <a:pPr marL="457200" lvl="0" indent="-166688" algn="just" eaLnBrk="0" fontAlgn="base" hangingPunct="0">
              <a:spcBef>
                <a:spcPct val="20000"/>
              </a:spcBef>
              <a:spcAft>
                <a:spcPct val="0"/>
              </a:spcAft>
              <a:buClr>
                <a:srgbClr val="003366"/>
              </a:buClr>
              <a:buSzPct val="75000"/>
              <a:buFont typeface="Arial" panose="020B0604020202020204" pitchFamily="34" charset="0"/>
              <a:buChar char="•"/>
            </a:pPr>
            <a:r>
              <a:rPr lang="en-US" altLang="en-US" sz="2800" kern="0" dirty="0" err="1"/>
              <a:t>Kết</a:t>
            </a:r>
            <a:r>
              <a:rPr lang="en-US" altLang="en-US" sz="2800" kern="0" dirty="0"/>
              <a:t> </a:t>
            </a:r>
            <a:r>
              <a:rPr lang="en-US" altLang="en-US" sz="2800" kern="0" dirty="0" err="1"/>
              <a:t>hợp</a:t>
            </a:r>
            <a:r>
              <a:rPr lang="en-US" altLang="en-US" sz="2800" kern="0" dirty="0"/>
              <a:t>: </a:t>
            </a:r>
            <a:r>
              <a:rPr lang="en-US" altLang="en-US" sz="2800" b="1" kern="0" dirty="0"/>
              <a:t>	</a:t>
            </a:r>
          </a:p>
          <a:p>
            <a:pPr marL="457200" lvl="0" indent="-457200" algn="just" eaLnBrk="0" fontAlgn="base" hangingPunct="0">
              <a:spcBef>
                <a:spcPct val="20000"/>
              </a:spcBef>
              <a:spcAft>
                <a:spcPct val="0"/>
              </a:spcAft>
              <a:buClr>
                <a:srgbClr val="003366"/>
              </a:buClr>
              <a:buSzPct val="75000"/>
              <a:buFont typeface="Wingdings" panose="05000000000000000000" pitchFamily="2" charset="2"/>
              <a:buChar char="v"/>
            </a:pPr>
            <a:r>
              <a:rPr lang="en-US" altLang="en-US" sz="2800" b="1" kern="0" dirty="0" err="1"/>
              <a:t>Phép</a:t>
            </a:r>
            <a:r>
              <a:rPr lang="en-US" altLang="en-US" sz="2800" b="1" kern="0" dirty="0"/>
              <a:t> </a:t>
            </a:r>
            <a:r>
              <a:rPr lang="en-US" altLang="en-US" sz="2800" b="1" kern="0" dirty="0" err="1"/>
              <a:t>tích</a:t>
            </a:r>
            <a:endParaRPr lang="en-US" altLang="en-US" sz="2800" b="1" kern="0" dirty="0"/>
          </a:p>
          <a:p>
            <a:pPr marL="457200" lvl="0" indent="-166688" algn="just" eaLnBrk="0" fontAlgn="base" hangingPunct="0">
              <a:spcBef>
                <a:spcPct val="20000"/>
              </a:spcBef>
              <a:spcAft>
                <a:spcPct val="0"/>
              </a:spcAft>
              <a:buClr>
                <a:srgbClr val="003366"/>
              </a:buClr>
              <a:buSzPct val="75000"/>
              <a:buFont typeface="Arial" panose="020B0604020202020204" pitchFamily="34" charset="0"/>
              <a:buChar char="•"/>
            </a:pPr>
            <a:r>
              <a:rPr lang="en-US" altLang="en-US" sz="2800" kern="0" dirty="0"/>
              <a:t>Giao </a:t>
            </a:r>
            <a:r>
              <a:rPr lang="en-US" altLang="en-US" sz="2800" kern="0" dirty="0" err="1"/>
              <a:t>hoán</a:t>
            </a:r>
            <a:r>
              <a:rPr lang="en-US" altLang="en-US" sz="2800" kern="0" dirty="0"/>
              <a:t>:</a:t>
            </a:r>
            <a:r>
              <a:rPr lang="en-US" altLang="en-US" sz="2800" b="1" kern="0" dirty="0"/>
              <a:t>	</a:t>
            </a:r>
          </a:p>
          <a:p>
            <a:pPr marL="457200" lvl="0" indent="-166688" algn="just" eaLnBrk="0" fontAlgn="base" hangingPunct="0">
              <a:spcBef>
                <a:spcPct val="20000"/>
              </a:spcBef>
              <a:spcAft>
                <a:spcPct val="0"/>
              </a:spcAft>
              <a:buClr>
                <a:srgbClr val="003366"/>
              </a:buClr>
              <a:buSzPct val="75000"/>
              <a:buFont typeface="Arial" panose="020B0604020202020204" pitchFamily="34" charset="0"/>
              <a:buChar char="•"/>
            </a:pPr>
            <a:r>
              <a:rPr lang="en-US" altLang="en-US" sz="2800" kern="0" dirty="0" err="1"/>
              <a:t>Kết</a:t>
            </a:r>
            <a:r>
              <a:rPr lang="en-US" altLang="en-US" sz="2800" kern="0" dirty="0"/>
              <a:t> </a:t>
            </a:r>
            <a:r>
              <a:rPr lang="en-US" altLang="en-US" sz="2800" kern="0" dirty="0" err="1"/>
              <a:t>hợp</a:t>
            </a:r>
            <a:r>
              <a:rPr lang="en-US" altLang="en-US" sz="2800" kern="0" dirty="0"/>
              <a:t>:</a:t>
            </a:r>
            <a:r>
              <a:rPr lang="en-US" altLang="en-US" sz="2800" b="1" kern="0" dirty="0"/>
              <a:t>	</a:t>
            </a:r>
          </a:p>
        </p:txBody>
      </p:sp>
      <p:sp>
        <p:nvSpPr>
          <p:cNvPr id="10" name="矩形 83">
            <a:extLst>
              <a:ext uri="{FF2B5EF4-FFF2-40B4-BE49-F238E27FC236}">
                <a16:creationId xmlns:a16="http://schemas.microsoft.com/office/drawing/2014/main" id="{16036F8C-060D-4C9C-9E5C-185723E8EBB1}"/>
              </a:ext>
            </a:extLst>
          </p:cNvPr>
          <p:cNvSpPr/>
          <p:nvPr/>
        </p:nvSpPr>
        <p:spPr>
          <a:xfrm>
            <a:off x="1539427" y="171137"/>
            <a:ext cx="10421363" cy="769441"/>
          </a:xfrm>
          <a:prstGeom prst="rect">
            <a:avLst/>
          </a:prstGeom>
        </p:spPr>
        <p:txBody>
          <a:bodyPr wrap="square">
            <a:spAutoFit/>
            <a:scene3d>
              <a:camera prst="orthographicFront"/>
              <a:lightRig rig="threePt" dir="t"/>
            </a:scene3d>
            <a:sp3d contourW="12700"/>
          </a:bodyPr>
          <a:lstStyle/>
          <a:p>
            <a:r>
              <a:rPr lang="en-US" sz="4400" b="1" dirty="0">
                <a:solidFill>
                  <a:srgbClr val="FF0000"/>
                </a:solidFill>
              </a:rPr>
              <a:t>2. </a:t>
            </a:r>
            <a:r>
              <a:rPr lang="en-US" sz="4400" b="1" dirty="0" err="1">
                <a:solidFill>
                  <a:srgbClr val="FF0000"/>
                </a:solidFill>
              </a:rPr>
              <a:t>Tính</a:t>
            </a:r>
            <a:r>
              <a:rPr lang="en-US" sz="4400" b="1" dirty="0">
                <a:solidFill>
                  <a:srgbClr val="FF0000"/>
                </a:solidFill>
              </a:rPr>
              <a:t> </a:t>
            </a:r>
            <a:r>
              <a:rPr lang="en-US" sz="4400" b="1" dirty="0" err="1">
                <a:solidFill>
                  <a:srgbClr val="FF0000"/>
                </a:solidFill>
              </a:rPr>
              <a:t>tương</a:t>
            </a:r>
            <a:r>
              <a:rPr lang="en-US" sz="4400" b="1" dirty="0">
                <a:solidFill>
                  <a:srgbClr val="FF0000"/>
                </a:solidFill>
              </a:rPr>
              <a:t> </a:t>
            </a:r>
            <a:r>
              <a:rPr lang="en-US" sz="4400" b="1" dirty="0" err="1">
                <a:solidFill>
                  <a:srgbClr val="FF0000"/>
                </a:solidFill>
              </a:rPr>
              <a:t>đương</a:t>
            </a:r>
            <a:endParaRPr lang="en-US" sz="4400" b="1" dirty="0">
              <a:solidFill>
                <a:srgbClr val="FF0000"/>
              </a:solidFill>
            </a:endParaRPr>
          </a:p>
        </p:txBody>
      </p:sp>
      <p:pic>
        <p:nvPicPr>
          <p:cNvPr id="3" name="Picture 2"/>
          <p:cNvPicPr>
            <a:picLocks noChangeAspect="1"/>
          </p:cNvPicPr>
          <p:nvPr/>
        </p:nvPicPr>
        <p:blipFill>
          <a:blip r:embed="rId3"/>
          <a:stretch>
            <a:fillRect/>
          </a:stretch>
        </p:blipFill>
        <p:spPr>
          <a:xfrm>
            <a:off x="3774048" y="3044082"/>
            <a:ext cx="3622871" cy="714369"/>
          </a:xfrm>
          <a:prstGeom prst="rect">
            <a:avLst/>
          </a:prstGeom>
        </p:spPr>
      </p:pic>
      <p:pic>
        <p:nvPicPr>
          <p:cNvPr id="4" name="Picture 3"/>
          <p:cNvPicPr>
            <a:picLocks noChangeAspect="1"/>
          </p:cNvPicPr>
          <p:nvPr/>
        </p:nvPicPr>
        <p:blipFill>
          <a:blip r:embed="rId4"/>
          <a:stretch>
            <a:fillRect/>
          </a:stretch>
        </p:blipFill>
        <p:spPr>
          <a:xfrm>
            <a:off x="3901368" y="3786996"/>
            <a:ext cx="6066683" cy="629324"/>
          </a:xfrm>
          <a:prstGeom prst="rect">
            <a:avLst/>
          </a:prstGeom>
        </p:spPr>
      </p:pic>
      <p:pic>
        <p:nvPicPr>
          <p:cNvPr id="5" name="Picture 4"/>
          <p:cNvPicPr>
            <a:picLocks noChangeAspect="1"/>
          </p:cNvPicPr>
          <p:nvPr/>
        </p:nvPicPr>
        <p:blipFill>
          <a:blip r:embed="rId5"/>
          <a:stretch>
            <a:fillRect/>
          </a:stretch>
        </p:blipFill>
        <p:spPr>
          <a:xfrm>
            <a:off x="3774048" y="4866321"/>
            <a:ext cx="3078165" cy="600306"/>
          </a:xfrm>
          <a:prstGeom prst="rect">
            <a:avLst/>
          </a:prstGeom>
        </p:spPr>
      </p:pic>
      <p:pic>
        <p:nvPicPr>
          <p:cNvPr id="7" name="Picture 6"/>
          <p:cNvPicPr>
            <a:picLocks noChangeAspect="1"/>
          </p:cNvPicPr>
          <p:nvPr/>
        </p:nvPicPr>
        <p:blipFill>
          <a:blip r:embed="rId6"/>
          <a:stretch>
            <a:fillRect/>
          </a:stretch>
        </p:blipFill>
        <p:spPr>
          <a:xfrm>
            <a:off x="3774048" y="5421002"/>
            <a:ext cx="5634014" cy="586044"/>
          </a:xfrm>
          <a:prstGeom prst="rect">
            <a:avLst/>
          </a:prstGeom>
        </p:spPr>
      </p:pic>
    </p:spTree>
    <p:extLst>
      <p:ext uri="{BB962C8B-B14F-4D97-AF65-F5344CB8AC3E}">
        <p14:creationId xmlns:p14="http://schemas.microsoft.com/office/powerpoint/2010/main" val="3176672474"/>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1"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571105" y="959692"/>
            <a:ext cx="9588919" cy="52322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eaLnBrk="0" fontAlgn="base" hangingPunct="0">
              <a:spcBef>
                <a:spcPct val="20000"/>
              </a:spcBef>
              <a:spcAft>
                <a:spcPct val="0"/>
              </a:spcAft>
              <a:buClr>
                <a:srgbClr val="003366"/>
              </a:buClr>
              <a:buSzPct val="75000"/>
            </a:pPr>
            <a:r>
              <a:rPr lang="en-US" altLang="en-US" sz="2800" b="1" dirty="0" err="1"/>
              <a:t>Các</a:t>
            </a:r>
            <a:r>
              <a:rPr lang="en-US" altLang="en-US" sz="2800" b="1" dirty="0"/>
              <a:t> </a:t>
            </a:r>
            <a:r>
              <a:rPr lang="en-US" altLang="en-US" sz="2800" b="1" dirty="0" err="1"/>
              <a:t>phép</a:t>
            </a:r>
            <a:r>
              <a:rPr lang="en-US" altLang="en-US" sz="2800" b="1" dirty="0"/>
              <a:t> </a:t>
            </a:r>
            <a:r>
              <a:rPr lang="en-US" altLang="en-US" sz="2800" b="1" dirty="0" err="1"/>
              <a:t>biến</a:t>
            </a:r>
            <a:r>
              <a:rPr lang="en-US" altLang="en-US" sz="2800" b="1" dirty="0"/>
              <a:t> </a:t>
            </a:r>
            <a:r>
              <a:rPr lang="en-US" altLang="en-US" sz="2800" b="1" dirty="0" err="1"/>
              <a:t>đổi</a:t>
            </a:r>
            <a:r>
              <a:rPr lang="en-US" altLang="en-US" sz="2800" b="1" dirty="0"/>
              <a:t> </a:t>
            </a:r>
            <a:r>
              <a:rPr lang="en-US" altLang="en-US" sz="2800" b="1" dirty="0" err="1"/>
              <a:t>tương</a:t>
            </a:r>
            <a:r>
              <a:rPr lang="en-US" altLang="en-US" sz="2800" b="1" dirty="0"/>
              <a:t> </a:t>
            </a:r>
            <a:r>
              <a:rPr lang="en-US" altLang="en-US" sz="2800" b="1" dirty="0" err="1"/>
              <a:t>đương</a:t>
            </a:r>
            <a:r>
              <a:rPr lang="en-US" altLang="en-US" sz="2800" b="1" dirty="0"/>
              <a:t>:</a:t>
            </a:r>
            <a:endParaRPr lang="en-US" altLang="en-US" sz="2800" b="1" kern="0" dirty="0"/>
          </a:p>
        </p:txBody>
      </p:sp>
      <p:sp>
        <p:nvSpPr>
          <p:cNvPr id="10" name="矩形 83">
            <a:extLst>
              <a:ext uri="{FF2B5EF4-FFF2-40B4-BE49-F238E27FC236}">
                <a16:creationId xmlns:a16="http://schemas.microsoft.com/office/drawing/2014/main" id="{16036F8C-060D-4C9C-9E5C-185723E8EBB1}"/>
              </a:ext>
            </a:extLst>
          </p:cNvPr>
          <p:cNvSpPr/>
          <p:nvPr/>
        </p:nvSpPr>
        <p:spPr>
          <a:xfrm>
            <a:off x="1632025" y="120364"/>
            <a:ext cx="10421363" cy="769441"/>
          </a:xfrm>
          <a:prstGeom prst="rect">
            <a:avLst/>
          </a:prstGeom>
        </p:spPr>
        <p:txBody>
          <a:bodyPr wrap="square">
            <a:spAutoFit/>
            <a:scene3d>
              <a:camera prst="orthographicFront"/>
              <a:lightRig rig="threePt" dir="t"/>
            </a:scene3d>
            <a:sp3d contourW="12700"/>
          </a:bodyPr>
          <a:lstStyle/>
          <a:p>
            <a:r>
              <a:rPr lang="en-US" sz="4400" b="1" dirty="0">
                <a:solidFill>
                  <a:srgbClr val="FF0000"/>
                </a:solidFill>
              </a:rPr>
              <a:t>2. </a:t>
            </a:r>
            <a:r>
              <a:rPr lang="en-US" sz="4400" b="1" dirty="0" err="1">
                <a:solidFill>
                  <a:srgbClr val="FF0000"/>
                </a:solidFill>
              </a:rPr>
              <a:t>Tính</a:t>
            </a:r>
            <a:r>
              <a:rPr lang="en-US" sz="4400" b="1" dirty="0">
                <a:solidFill>
                  <a:srgbClr val="FF0000"/>
                </a:solidFill>
              </a:rPr>
              <a:t> </a:t>
            </a:r>
            <a:r>
              <a:rPr lang="en-US" sz="4400" b="1" dirty="0" err="1">
                <a:solidFill>
                  <a:srgbClr val="FF0000"/>
                </a:solidFill>
              </a:rPr>
              <a:t>tương</a:t>
            </a:r>
            <a:r>
              <a:rPr lang="en-US" sz="4400" b="1" dirty="0">
                <a:solidFill>
                  <a:srgbClr val="FF0000"/>
                </a:solidFill>
              </a:rPr>
              <a:t> </a:t>
            </a:r>
            <a:r>
              <a:rPr lang="en-US" sz="4400" b="1" dirty="0" err="1">
                <a:solidFill>
                  <a:srgbClr val="FF0000"/>
                </a:solidFill>
              </a:rPr>
              <a:t>đương</a:t>
            </a:r>
            <a:endParaRPr lang="en-US" sz="4400" b="1" dirty="0">
              <a:solidFill>
                <a:srgbClr val="FF0000"/>
              </a:solidFill>
            </a:endParaRPr>
          </a:p>
        </p:txBody>
      </p:sp>
      <p:pic>
        <p:nvPicPr>
          <p:cNvPr id="2" name="Picture 1"/>
          <p:cNvPicPr>
            <a:picLocks noChangeAspect="1"/>
          </p:cNvPicPr>
          <p:nvPr/>
        </p:nvPicPr>
        <p:blipFill>
          <a:blip r:embed="rId3"/>
          <a:stretch>
            <a:fillRect/>
          </a:stretch>
        </p:blipFill>
        <p:spPr>
          <a:xfrm>
            <a:off x="1632025" y="1552799"/>
            <a:ext cx="9843885" cy="4153778"/>
          </a:xfrm>
          <a:prstGeom prst="rect">
            <a:avLst/>
          </a:prstGeom>
        </p:spPr>
      </p:pic>
    </p:spTree>
    <p:extLst>
      <p:ext uri="{BB962C8B-B14F-4D97-AF65-F5344CB8AC3E}">
        <p14:creationId xmlns:p14="http://schemas.microsoft.com/office/powerpoint/2010/main" val="2194031297"/>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865151" y="763605"/>
            <a:ext cx="4136229"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5307569" y="735721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5301864" y="665727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571105" y="959692"/>
            <a:ext cx="9588919" cy="52322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eaLnBrk="0" fontAlgn="base" hangingPunct="0">
              <a:spcBef>
                <a:spcPct val="20000"/>
              </a:spcBef>
              <a:spcAft>
                <a:spcPct val="0"/>
              </a:spcAft>
              <a:buClr>
                <a:srgbClr val="003366"/>
              </a:buClr>
              <a:buSzPct val="75000"/>
            </a:pPr>
            <a:r>
              <a:rPr lang="en-US" altLang="en-US" sz="2800" b="1" dirty="0" err="1"/>
              <a:t>Các</a:t>
            </a:r>
            <a:r>
              <a:rPr lang="en-US" altLang="en-US" sz="2800" b="1" dirty="0"/>
              <a:t> </a:t>
            </a:r>
            <a:r>
              <a:rPr lang="en-US" altLang="en-US" sz="2800" b="1" dirty="0" err="1"/>
              <a:t>phép</a:t>
            </a:r>
            <a:r>
              <a:rPr lang="en-US" altLang="en-US" sz="2800" b="1" dirty="0"/>
              <a:t> </a:t>
            </a:r>
            <a:r>
              <a:rPr lang="en-US" altLang="en-US" sz="2800" b="1" dirty="0" err="1"/>
              <a:t>biến</a:t>
            </a:r>
            <a:r>
              <a:rPr lang="en-US" altLang="en-US" sz="2800" b="1" dirty="0"/>
              <a:t> </a:t>
            </a:r>
            <a:r>
              <a:rPr lang="en-US" altLang="en-US" sz="2800" b="1" dirty="0" err="1"/>
              <a:t>đổi</a:t>
            </a:r>
            <a:r>
              <a:rPr lang="en-US" altLang="en-US" sz="2800" b="1" dirty="0"/>
              <a:t> </a:t>
            </a:r>
            <a:r>
              <a:rPr lang="en-US" altLang="en-US" sz="2800" b="1" dirty="0" err="1"/>
              <a:t>tương</a:t>
            </a:r>
            <a:r>
              <a:rPr lang="en-US" altLang="en-US" sz="2800" b="1" dirty="0"/>
              <a:t> </a:t>
            </a:r>
            <a:r>
              <a:rPr lang="en-US" altLang="en-US" sz="2800" b="1" dirty="0" err="1"/>
              <a:t>đương</a:t>
            </a:r>
            <a:r>
              <a:rPr lang="en-US" altLang="en-US" sz="2800" b="1" dirty="0"/>
              <a:t>:</a:t>
            </a:r>
            <a:endParaRPr lang="en-US" altLang="en-US" sz="2800" b="1" kern="0" dirty="0"/>
          </a:p>
        </p:txBody>
      </p:sp>
      <p:sp>
        <p:nvSpPr>
          <p:cNvPr id="10" name="矩形 83">
            <a:extLst>
              <a:ext uri="{FF2B5EF4-FFF2-40B4-BE49-F238E27FC236}">
                <a16:creationId xmlns:a16="http://schemas.microsoft.com/office/drawing/2014/main" id="{16036F8C-060D-4C9C-9E5C-185723E8EBB1}"/>
              </a:ext>
            </a:extLst>
          </p:cNvPr>
          <p:cNvSpPr/>
          <p:nvPr/>
        </p:nvSpPr>
        <p:spPr>
          <a:xfrm>
            <a:off x="1632025" y="120364"/>
            <a:ext cx="10421363" cy="769441"/>
          </a:xfrm>
          <a:prstGeom prst="rect">
            <a:avLst/>
          </a:prstGeom>
        </p:spPr>
        <p:txBody>
          <a:bodyPr wrap="square">
            <a:spAutoFit/>
            <a:scene3d>
              <a:camera prst="orthographicFront"/>
              <a:lightRig rig="threePt" dir="t"/>
            </a:scene3d>
            <a:sp3d contourW="12700"/>
          </a:bodyPr>
          <a:lstStyle/>
          <a:p>
            <a:r>
              <a:rPr lang="en-US" sz="4400" b="1" dirty="0">
                <a:solidFill>
                  <a:srgbClr val="FF0000"/>
                </a:solidFill>
              </a:rPr>
              <a:t>2. </a:t>
            </a:r>
            <a:r>
              <a:rPr lang="en-US" sz="4400" b="1" dirty="0" err="1">
                <a:solidFill>
                  <a:srgbClr val="FF0000"/>
                </a:solidFill>
              </a:rPr>
              <a:t>Tính</a:t>
            </a:r>
            <a:r>
              <a:rPr lang="en-US" sz="4400" b="1" dirty="0">
                <a:solidFill>
                  <a:srgbClr val="FF0000"/>
                </a:solidFill>
              </a:rPr>
              <a:t> </a:t>
            </a:r>
            <a:r>
              <a:rPr lang="en-US" sz="4400" b="1" dirty="0" err="1">
                <a:solidFill>
                  <a:srgbClr val="FF0000"/>
                </a:solidFill>
              </a:rPr>
              <a:t>tương</a:t>
            </a:r>
            <a:r>
              <a:rPr lang="en-US" sz="4400" b="1" dirty="0">
                <a:solidFill>
                  <a:srgbClr val="FF0000"/>
                </a:solidFill>
              </a:rPr>
              <a:t> </a:t>
            </a:r>
            <a:r>
              <a:rPr lang="en-US" sz="4400" b="1" dirty="0" err="1">
                <a:solidFill>
                  <a:srgbClr val="FF0000"/>
                </a:solidFill>
              </a:rPr>
              <a:t>đương</a:t>
            </a:r>
            <a:endParaRPr lang="en-US" sz="4400" b="1" dirty="0">
              <a:solidFill>
                <a:srgbClr val="FF0000"/>
              </a:solidFill>
            </a:endParaRPr>
          </a:p>
        </p:txBody>
      </p:sp>
      <p:pic>
        <p:nvPicPr>
          <p:cNvPr id="3" name="Picture 2"/>
          <p:cNvPicPr>
            <a:picLocks noChangeAspect="1"/>
          </p:cNvPicPr>
          <p:nvPr/>
        </p:nvPicPr>
        <p:blipFill>
          <a:blip r:embed="rId3"/>
          <a:stretch>
            <a:fillRect/>
          </a:stretch>
        </p:blipFill>
        <p:spPr>
          <a:xfrm>
            <a:off x="1632026" y="1378496"/>
            <a:ext cx="7595102" cy="943716"/>
          </a:xfrm>
          <a:prstGeom prst="rect">
            <a:avLst/>
          </a:prstGeom>
        </p:spPr>
      </p:pic>
      <p:sp>
        <p:nvSpPr>
          <p:cNvPr id="12" name="矩形 44"/>
          <p:cNvSpPr/>
          <p:nvPr/>
        </p:nvSpPr>
        <p:spPr>
          <a:xfrm>
            <a:off x="521641" y="2091063"/>
            <a:ext cx="2604402" cy="52322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eaLnBrk="0" fontAlgn="base" hangingPunct="0">
              <a:spcBef>
                <a:spcPct val="20000"/>
              </a:spcBef>
              <a:spcAft>
                <a:spcPct val="0"/>
              </a:spcAft>
              <a:buClr>
                <a:srgbClr val="003366"/>
              </a:buClr>
              <a:buSzPct val="75000"/>
            </a:pPr>
            <a:r>
              <a:rPr lang="en-US" altLang="en-US" sz="2800" b="1" kern="0" dirty="0" smtClean="0"/>
              <a:t>Q</a:t>
            </a:r>
            <a:r>
              <a:rPr lang="en-US" altLang="en-US" sz="2800" b="1" kern="0" baseline="-25000" dirty="0" smtClean="0"/>
              <a:t>1</a:t>
            </a:r>
            <a:r>
              <a:rPr lang="en-US" altLang="en-US" sz="2800" b="1" kern="0" dirty="0" smtClean="0"/>
              <a:t>(AB) </a:t>
            </a:r>
            <a:endParaRPr lang="en-US" altLang="en-US" sz="2800" b="1" kern="0" dirty="0"/>
          </a:p>
        </p:txBody>
      </p:sp>
      <p:graphicFrame>
        <p:nvGraphicFramePr>
          <p:cNvPr id="13" name="Table 4">
            <a:extLst>
              <a:ext uri="{FF2B5EF4-FFF2-40B4-BE49-F238E27FC236}">
                <a16:creationId xmlns:a16="http://schemas.microsoft.com/office/drawing/2014/main" id="{87A28AAB-D947-3946-94BB-2EFB01090FC6}"/>
              </a:ext>
            </a:extLst>
          </p:cNvPr>
          <p:cNvGraphicFramePr>
            <a:graphicFrameLocks noGrp="1"/>
          </p:cNvGraphicFramePr>
          <p:nvPr>
            <p:extLst>
              <p:ext uri="{D42A27DB-BD31-4B8C-83A1-F6EECF244321}">
                <p14:modId xmlns:p14="http://schemas.microsoft.com/office/powerpoint/2010/main" val="3674851008"/>
              </p:ext>
            </p:extLst>
          </p:nvPr>
        </p:nvGraphicFramePr>
        <p:xfrm>
          <a:off x="521641" y="2613229"/>
          <a:ext cx="2338780" cy="1163320"/>
        </p:xfrm>
        <a:graphic>
          <a:graphicData uri="http://schemas.openxmlformats.org/drawingml/2006/table">
            <a:tbl>
              <a:tblPr firstRow="1" bandRow="1">
                <a:tableStyleId>{5C22544A-7EE6-4342-B048-85BDC9FD1C3A}</a:tableStyleId>
              </a:tblPr>
              <a:tblGrid>
                <a:gridCol w="1169390">
                  <a:extLst>
                    <a:ext uri="{9D8B030D-6E8A-4147-A177-3AD203B41FA5}">
                      <a16:colId xmlns:a16="http://schemas.microsoft.com/office/drawing/2014/main" val="3307821628"/>
                    </a:ext>
                  </a:extLst>
                </a:gridCol>
                <a:gridCol w="1169390">
                  <a:extLst>
                    <a:ext uri="{9D8B030D-6E8A-4147-A177-3AD203B41FA5}">
                      <a16:colId xmlns:a16="http://schemas.microsoft.com/office/drawing/2014/main" val="3854378788"/>
                    </a:ext>
                  </a:extLst>
                </a:gridCol>
              </a:tblGrid>
              <a:tr h="370840">
                <a:tc>
                  <a:txBody>
                    <a:bodyPr/>
                    <a:lstStyle/>
                    <a:p>
                      <a:pPr algn="ctr"/>
                      <a:r>
                        <a:rPr lang="en-US" dirty="0" smtClean="0"/>
                        <a:t>A</a:t>
                      </a:r>
                      <a:endParaRPr lang="x-none" dirty="0"/>
                    </a:p>
                  </a:txBody>
                  <a:tcPr/>
                </a:tc>
                <a:tc>
                  <a:txBody>
                    <a:bodyPr/>
                    <a:lstStyle/>
                    <a:p>
                      <a:pPr algn="ctr"/>
                      <a:r>
                        <a:rPr lang="x-none" dirty="0"/>
                        <a:t>B</a:t>
                      </a:r>
                    </a:p>
                  </a:txBody>
                  <a:tcPr/>
                </a:tc>
                <a:extLst>
                  <a:ext uri="{0D108BD9-81ED-4DB2-BD59-A6C34878D82A}">
                    <a16:rowId xmlns:a16="http://schemas.microsoft.com/office/drawing/2014/main" val="1483334562"/>
                  </a:ext>
                </a:extLst>
              </a:tr>
              <a:tr h="370840">
                <a:tc>
                  <a:txBody>
                    <a:bodyPr/>
                    <a:lstStyle/>
                    <a:p>
                      <a:pPr algn="ctr"/>
                      <a:r>
                        <a:rPr lang="x-none" sz="2000" b="1" dirty="0"/>
                        <a:t>1</a:t>
                      </a:r>
                    </a:p>
                  </a:txBody>
                  <a:tcPr/>
                </a:tc>
                <a:tc>
                  <a:txBody>
                    <a:bodyPr/>
                    <a:lstStyle/>
                    <a:p>
                      <a:pPr algn="ctr"/>
                      <a:r>
                        <a:rPr lang="x-none" sz="2000" b="1" dirty="0"/>
                        <a:t>2</a:t>
                      </a:r>
                    </a:p>
                  </a:txBody>
                  <a:tcPr/>
                </a:tc>
                <a:extLst>
                  <a:ext uri="{0D108BD9-81ED-4DB2-BD59-A6C34878D82A}">
                    <a16:rowId xmlns:a16="http://schemas.microsoft.com/office/drawing/2014/main" val="1620657780"/>
                  </a:ext>
                </a:extLst>
              </a:tr>
              <a:tr h="370840">
                <a:tc>
                  <a:txBody>
                    <a:bodyPr/>
                    <a:lstStyle/>
                    <a:p>
                      <a:pPr algn="ctr"/>
                      <a:r>
                        <a:rPr lang="x-none" sz="2000" b="1" dirty="0"/>
                        <a:t>2</a:t>
                      </a:r>
                    </a:p>
                  </a:txBody>
                  <a:tcPr/>
                </a:tc>
                <a:tc>
                  <a:txBody>
                    <a:bodyPr/>
                    <a:lstStyle/>
                    <a:p>
                      <a:pPr algn="ctr"/>
                      <a:r>
                        <a:rPr lang="x-none" sz="2000" b="1" dirty="0"/>
                        <a:t>8</a:t>
                      </a:r>
                    </a:p>
                  </a:txBody>
                  <a:tcPr/>
                </a:tc>
                <a:extLst>
                  <a:ext uri="{0D108BD9-81ED-4DB2-BD59-A6C34878D82A}">
                    <a16:rowId xmlns:a16="http://schemas.microsoft.com/office/drawing/2014/main" val="944669984"/>
                  </a:ext>
                </a:extLst>
              </a:tr>
            </a:tbl>
          </a:graphicData>
        </a:graphic>
      </p:graphicFrame>
      <p:graphicFrame>
        <p:nvGraphicFramePr>
          <p:cNvPr id="14" name="Table 5">
            <a:extLst>
              <a:ext uri="{FF2B5EF4-FFF2-40B4-BE49-F238E27FC236}">
                <a16:creationId xmlns:a16="http://schemas.microsoft.com/office/drawing/2014/main" id="{01058D47-F8FD-254F-91BE-0F37F36C4314}"/>
              </a:ext>
            </a:extLst>
          </p:cNvPr>
          <p:cNvGraphicFramePr>
            <a:graphicFrameLocks noGrp="1"/>
          </p:cNvGraphicFramePr>
          <p:nvPr>
            <p:extLst>
              <p:ext uri="{D42A27DB-BD31-4B8C-83A1-F6EECF244321}">
                <p14:modId xmlns:p14="http://schemas.microsoft.com/office/powerpoint/2010/main" val="4101622528"/>
              </p:ext>
            </p:extLst>
          </p:nvPr>
        </p:nvGraphicFramePr>
        <p:xfrm>
          <a:off x="3558979" y="2554716"/>
          <a:ext cx="2738976" cy="1559560"/>
        </p:xfrm>
        <a:graphic>
          <a:graphicData uri="http://schemas.openxmlformats.org/drawingml/2006/table">
            <a:tbl>
              <a:tblPr firstRow="1" bandRow="1">
                <a:tableStyleId>{5C22544A-7EE6-4342-B048-85BDC9FD1C3A}</a:tableStyleId>
              </a:tblPr>
              <a:tblGrid>
                <a:gridCol w="1369488">
                  <a:extLst>
                    <a:ext uri="{9D8B030D-6E8A-4147-A177-3AD203B41FA5}">
                      <a16:colId xmlns:a16="http://schemas.microsoft.com/office/drawing/2014/main" val="1143546546"/>
                    </a:ext>
                  </a:extLst>
                </a:gridCol>
                <a:gridCol w="1369488">
                  <a:extLst>
                    <a:ext uri="{9D8B030D-6E8A-4147-A177-3AD203B41FA5}">
                      <a16:colId xmlns:a16="http://schemas.microsoft.com/office/drawing/2014/main" val="430327775"/>
                    </a:ext>
                  </a:extLst>
                </a:gridCol>
              </a:tblGrid>
              <a:tr h="370840">
                <a:tc>
                  <a:txBody>
                    <a:bodyPr/>
                    <a:lstStyle/>
                    <a:p>
                      <a:pPr algn="ctr"/>
                      <a:r>
                        <a:rPr lang="en-US" dirty="0" smtClean="0"/>
                        <a:t>B</a:t>
                      </a:r>
                      <a:endParaRPr lang="x-none" b="0" dirty="0"/>
                    </a:p>
                  </a:txBody>
                  <a:tcPr/>
                </a:tc>
                <a:tc>
                  <a:txBody>
                    <a:bodyPr/>
                    <a:lstStyle/>
                    <a:p>
                      <a:pPr algn="ctr"/>
                      <a:r>
                        <a:rPr lang="en-US" dirty="0" smtClean="0"/>
                        <a:t>C</a:t>
                      </a:r>
                      <a:endParaRPr lang="x-none" dirty="0"/>
                    </a:p>
                  </a:txBody>
                  <a:tcPr/>
                </a:tc>
                <a:extLst>
                  <a:ext uri="{0D108BD9-81ED-4DB2-BD59-A6C34878D82A}">
                    <a16:rowId xmlns:a16="http://schemas.microsoft.com/office/drawing/2014/main" val="651494917"/>
                  </a:ext>
                </a:extLst>
              </a:tr>
              <a:tr h="370840">
                <a:tc>
                  <a:txBody>
                    <a:bodyPr/>
                    <a:lstStyle/>
                    <a:p>
                      <a:pPr algn="ctr"/>
                      <a:r>
                        <a:rPr lang="x-none" sz="2000" b="1" dirty="0"/>
                        <a:t>1</a:t>
                      </a:r>
                    </a:p>
                  </a:txBody>
                  <a:tcPr/>
                </a:tc>
                <a:tc>
                  <a:txBody>
                    <a:bodyPr/>
                    <a:lstStyle/>
                    <a:p>
                      <a:pPr algn="ctr"/>
                      <a:r>
                        <a:rPr lang="x-none" sz="2000" b="1" dirty="0"/>
                        <a:t>3</a:t>
                      </a:r>
                    </a:p>
                  </a:txBody>
                  <a:tcPr/>
                </a:tc>
                <a:extLst>
                  <a:ext uri="{0D108BD9-81ED-4DB2-BD59-A6C34878D82A}">
                    <a16:rowId xmlns:a16="http://schemas.microsoft.com/office/drawing/2014/main" val="1120128997"/>
                  </a:ext>
                </a:extLst>
              </a:tr>
              <a:tr h="370840">
                <a:tc>
                  <a:txBody>
                    <a:bodyPr/>
                    <a:lstStyle/>
                    <a:p>
                      <a:pPr algn="ctr"/>
                      <a:r>
                        <a:rPr lang="x-none" sz="2000" b="1" dirty="0"/>
                        <a:t>2</a:t>
                      </a:r>
                    </a:p>
                  </a:txBody>
                  <a:tcPr/>
                </a:tc>
                <a:tc>
                  <a:txBody>
                    <a:bodyPr/>
                    <a:lstStyle/>
                    <a:p>
                      <a:pPr algn="ctr"/>
                      <a:r>
                        <a:rPr lang="x-none" sz="2000" b="1" dirty="0"/>
                        <a:t>3</a:t>
                      </a:r>
                    </a:p>
                  </a:txBody>
                  <a:tcPr/>
                </a:tc>
                <a:extLst>
                  <a:ext uri="{0D108BD9-81ED-4DB2-BD59-A6C34878D82A}">
                    <a16:rowId xmlns:a16="http://schemas.microsoft.com/office/drawing/2014/main" val="2586929691"/>
                  </a:ext>
                </a:extLst>
              </a:tr>
              <a:tr h="370840">
                <a:tc>
                  <a:txBody>
                    <a:bodyPr/>
                    <a:lstStyle/>
                    <a:p>
                      <a:pPr algn="ctr"/>
                      <a:r>
                        <a:rPr lang="en-US" sz="2000" b="1" dirty="0" smtClean="0"/>
                        <a:t>3</a:t>
                      </a:r>
                      <a:endParaRPr lang="x-none" sz="2000" b="1" dirty="0"/>
                    </a:p>
                  </a:txBody>
                  <a:tcPr/>
                </a:tc>
                <a:tc>
                  <a:txBody>
                    <a:bodyPr/>
                    <a:lstStyle/>
                    <a:p>
                      <a:pPr algn="ctr"/>
                      <a:r>
                        <a:rPr lang="en-US" sz="2000" b="1" dirty="0" smtClean="0"/>
                        <a:t>4</a:t>
                      </a:r>
                      <a:endParaRPr lang="x-none" sz="2000" b="1" dirty="0"/>
                    </a:p>
                  </a:txBody>
                  <a:tcPr/>
                </a:tc>
                <a:extLst>
                  <a:ext uri="{0D108BD9-81ED-4DB2-BD59-A6C34878D82A}">
                    <a16:rowId xmlns:a16="http://schemas.microsoft.com/office/drawing/2014/main" val="1799435982"/>
                  </a:ext>
                </a:extLst>
              </a:tr>
            </a:tbl>
          </a:graphicData>
        </a:graphic>
      </p:graphicFrame>
      <p:sp>
        <p:nvSpPr>
          <p:cNvPr id="15" name="矩形 44">
            <a:extLst>
              <a:ext uri="{FF2B5EF4-FFF2-40B4-BE49-F238E27FC236}">
                <a16:creationId xmlns:a16="http://schemas.microsoft.com/office/drawing/2014/main" id="{1F737313-0930-D64F-9788-348DFC23E30D}"/>
              </a:ext>
            </a:extLst>
          </p:cNvPr>
          <p:cNvSpPr/>
          <p:nvPr/>
        </p:nvSpPr>
        <p:spPr>
          <a:xfrm>
            <a:off x="3439826" y="2091063"/>
            <a:ext cx="2977283" cy="86793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eaLnBrk="0" fontAlgn="base" hangingPunct="0">
              <a:spcBef>
                <a:spcPct val="20000"/>
              </a:spcBef>
              <a:spcAft>
                <a:spcPct val="0"/>
              </a:spcAft>
              <a:buClr>
                <a:srgbClr val="003366"/>
              </a:buClr>
              <a:buSzPct val="75000"/>
            </a:pPr>
            <a:r>
              <a:rPr lang="en-US" altLang="en-US" sz="2800" b="1" kern="0" dirty="0" smtClean="0"/>
              <a:t>Q</a:t>
            </a:r>
            <a:r>
              <a:rPr lang="en-US" altLang="en-US" sz="2800" b="1" kern="0" baseline="-25000" dirty="0" smtClean="0"/>
              <a:t>2</a:t>
            </a:r>
            <a:r>
              <a:rPr lang="en-US" altLang="en-US" sz="2800" b="1" kern="0" dirty="0" smtClean="0"/>
              <a:t>(BC)</a:t>
            </a:r>
            <a:endParaRPr lang="en-US" altLang="en-US" sz="2800" b="1" kern="0" dirty="0"/>
          </a:p>
          <a:p>
            <a:pPr marL="342900" lvl="0" indent="-342900" eaLnBrk="0" fontAlgn="base" hangingPunct="0">
              <a:spcBef>
                <a:spcPct val="20000"/>
              </a:spcBef>
              <a:spcAft>
                <a:spcPct val="0"/>
              </a:spcAft>
              <a:buClr>
                <a:srgbClr val="003366"/>
              </a:buClr>
              <a:buSzPct val="75000"/>
            </a:pPr>
            <a:endParaRPr lang="en-US" altLang="en-US" sz="2800" kern="0" baseline="-25000" dirty="0"/>
          </a:p>
        </p:txBody>
      </p:sp>
    </p:spTree>
    <p:extLst>
      <p:ext uri="{BB962C8B-B14F-4D97-AF65-F5344CB8AC3E}">
        <p14:creationId xmlns:p14="http://schemas.microsoft.com/office/powerpoint/2010/main" val="203450138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包图主题2">
  <a:themeElements>
    <a:clrScheme name="自定义 190">
      <a:dk1>
        <a:sysClr val="windowText" lastClr="000000"/>
      </a:dk1>
      <a:lt1>
        <a:sysClr val="window" lastClr="FFFFFF"/>
      </a:lt1>
      <a:dk2>
        <a:srgbClr val="44546A"/>
      </a:dk2>
      <a:lt2>
        <a:srgbClr val="E7E6E6"/>
      </a:lt2>
      <a:accent1>
        <a:srgbClr val="DF213B"/>
      </a:accent1>
      <a:accent2>
        <a:srgbClr val="595959"/>
      </a:accent2>
      <a:accent3>
        <a:srgbClr val="DF213B"/>
      </a:accent3>
      <a:accent4>
        <a:srgbClr val="595959"/>
      </a:accent4>
      <a:accent5>
        <a:srgbClr val="DF213B"/>
      </a:accent5>
      <a:accent6>
        <a:srgbClr val="595959"/>
      </a:accent6>
      <a:hlink>
        <a:srgbClr val="DF213B"/>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3FFEA69D462A8489DC53120FA1A5AC4" ma:contentTypeVersion="10" ma:contentTypeDescription="Create a new document." ma:contentTypeScope="" ma:versionID="65153b35747b693194d89cdcdb3aa034">
  <xsd:schema xmlns:xsd="http://www.w3.org/2001/XMLSchema" xmlns:xs="http://www.w3.org/2001/XMLSchema" xmlns:p="http://schemas.microsoft.com/office/2006/metadata/properties" xmlns:ns2="880cd698-c4b2-49e1-962a-9df8954da891" xmlns:ns3="5b1d5ade-89ff-4f2a-a121-12e764170acd" targetNamespace="http://schemas.microsoft.com/office/2006/metadata/properties" ma:root="true" ma:fieldsID="6c9e15969a1c30fb368d38c88c6feda5" ns2:_="" ns3:_="">
    <xsd:import namespace="880cd698-c4b2-49e1-962a-9df8954da891"/>
    <xsd:import namespace="5b1d5ade-89ff-4f2a-a121-12e764170ac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0cd698-c4b2-49e1-962a-9df8954da8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b1d5ade-89ff-4f2a-a121-12e764170ac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5F46CE2-98CE-4FAB-8B65-B5DB3D0088A6}">
  <ds:schemaRefs>
    <ds:schemaRef ds:uri="http://schemas.microsoft.com/sharepoint/v3/contenttype/forms"/>
  </ds:schemaRefs>
</ds:datastoreItem>
</file>

<file path=customXml/itemProps2.xml><?xml version="1.0" encoding="utf-8"?>
<ds:datastoreItem xmlns:ds="http://schemas.openxmlformats.org/officeDocument/2006/customXml" ds:itemID="{5A9F93DB-8BAE-4DA9-A642-50120CB0C3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0cd698-c4b2-49e1-962a-9df8954da891"/>
    <ds:schemaRef ds:uri="5b1d5ade-89ff-4f2a-a121-12e764170a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43E23DE-AB27-4D82-8C31-D22132BF5B58}">
  <ds:schemaRefs>
    <ds:schemaRef ds:uri="http://purl.org/dc/elements/1.1/"/>
    <ds:schemaRef ds:uri="http://schemas.microsoft.com/office/2006/metadata/properties"/>
    <ds:schemaRef ds:uri="5b1d5ade-89ff-4f2a-a121-12e764170acd"/>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880cd698-c4b2-49e1-962a-9df8954da89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包图主题2</Template>
  <TotalTime>2690</TotalTime>
  <Words>1645</Words>
  <Application>Microsoft Office PowerPoint</Application>
  <PresentationFormat>Widescreen</PresentationFormat>
  <Paragraphs>322</Paragraphs>
  <Slides>37</Slides>
  <Notes>32</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37</vt:i4>
      </vt:variant>
    </vt:vector>
  </HeadingPairs>
  <TitlesOfParts>
    <vt:vector size="50" baseType="lpstr">
      <vt:lpstr>微软雅黑</vt:lpstr>
      <vt:lpstr>Arial</vt:lpstr>
      <vt:lpstr>Calibri</vt:lpstr>
      <vt:lpstr>Cambria</vt:lpstr>
      <vt:lpstr>Cambria Math</vt:lpstr>
      <vt:lpstr>Courier</vt:lpstr>
      <vt:lpstr>等线</vt:lpstr>
      <vt:lpstr>Tahoma</vt:lpstr>
      <vt:lpstr>Times New Roman</vt:lpstr>
      <vt:lpstr>Trebuchet MS</vt:lpstr>
      <vt:lpstr>Wingdings</vt:lpstr>
      <vt:lpstr>经典综艺体简</vt:lpstr>
      <vt:lpstr>包图主题2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Admin</cp:lastModifiedBy>
  <cp:revision>219</cp:revision>
  <dcterms:created xsi:type="dcterms:W3CDTF">2017-09-22T08:16:39Z</dcterms:created>
  <dcterms:modified xsi:type="dcterms:W3CDTF">2022-09-05T14:09:20Z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0x010100B3FFEA69D462A8489DC53120FA1A5AC4</vt:lpwstr>
  </property>
</Properties>
</file>